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5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008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04892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33140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49472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89326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85300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5977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78223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805682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11011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7372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889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21AD5-0673-4A09-AA4E-FC82E4EB6885}" type="datetimeFigureOut">
              <a:rPr lang="bg-BG" smtClean="0"/>
              <a:pPr/>
              <a:t>8.11.2016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1848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css3_pr_transform-origin.asp" TargetMode="External"/><Relationship Id="rId2" Type="http://schemas.openxmlformats.org/officeDocument/2006/relationships/hyperlink" Target="http://www.w3schools.com/cssref/css3_pr_transform.asp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ref/css3_pr_transform-origin.asp" TargetMode="External"/><Relationship Id="rId7" Type="http://schemas.openxmlformats.org/officeDocument/2006/relationships/hyperlink" Target="http://www.w3schools.com/cssref/css3_pr_backface-visibility.asp" TargetMode="External"/><Relationship Id="rId2" Type="http://schemas.openxmlformats.org/officeDocument/2006/relationships/hyperlink" Target="http://www.w3schools.com/cssref/css3_pr_transform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cssref/css3_pr_perspective-origin.asp" TargetMode="External"/><Relationship Id="rId5" Type="http://schemas.openxmlformats.org/officeDocument/2006/relationships/hyperlink" Target="http://www.w3schools.com/cssref/css3_pr_perspective.asp" TargetMode="External"/><Relationship Id="rId4" Type="http://schemas.openxmlformats.org/officeDocument/2006/relationships/hyperlink" Target="http://www.w3schools.com/cssref/css3_pr_transform-style.asp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CSS</a:t>
            </a:r>
            <a:r>
              <a:rPr lang="bg-BG" dirty="0" smtClean="0"/>
              <a:t>. Менюта. Бутони. </a:t>
            </a:r>
            <a:br>
              <a:rPr lang="bg-BG" dirty="0" smtClean="0"/>
            </a:br>
            <a:r>
              <a:rPr lang="bg-BG" smtClean="0"/>
              <a:t>Градиенти. Трансформации</a:t>
            </a:r>
            <a:r>
              <a:rPr lang="bg-BG" dirty="0" smtClean="0"/>
              <a:t>. Ефекти (преход). Анимации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1621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>
            <a:normAutofit/>
          </a:bodyPr>
          <a:lstStyle/>
          <a:p>
            <a:r>
              <a:rPr lang="en-US" b="1" dirty="0"/>
              <a:t>Image </a:t>
            </a:r>
            <a:r>
              <a:rPr lang="en-US" b="1" dirty="0" smtClean="0"/>
              <a:t>Sprites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6237312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image </a:t>
            </a:r>
            <a:r>
              <a:rPr lang="en-US" dirty="0"/>
              <a:t>sprite </a:t>
            </a:r>
            <a:r>
              <a:rPr lang="en-US" dirty="0" smtClean="0"/>
              <a:t>– </a:t>
            </a:r>
            <a:r>
              <a:rPr lang="bg-BG" dirty="0" smtClean="0"/>
              <a:t>колекция от изображения поставени в едно изображение</a:t>
            </a:r>
          </a:p>
          <a:p>
            <a:r>
              <a:rPr lang="bg-BG" dirty="0" smtClean="0"/>
              <a:t>Страница с много изображения се зарежда по-бавно (повече заявки към сървъра) отколкото страница с </a:t>
            </a:r>
            <a:r>
              <a:rPr lang="en-US" dirty="0" smtClean="0"/>
              <a:t>image sprite </a:t>
            </a:r>
            <a:endParaRPr lang="en-US" b="1" dirty="0"/>
          </a:p>
          <a:p>
            <a:r>
              <a:rPr lang="bg-BG" dirty="0" smtClean="0"/>
              <a:t>Може да се показва част от изображението, което да се вижда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img.home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width:46px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- определяме на размерите на видимата зона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height:44px;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(img_navsprites.gif) 0 0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определяне на позицията </a:t>
            </a:r>
            <a:r>
              <a:rPr lang="en-US" dirty="0"/>
              <a:t>(left 0px, top 0px</a:t>
            </a:r>
            <a:r>
              <a:rPr lang="en-US" dirty="0" smtClean="0"/>
              <a:t>)</a:t>
            </a:r>
            <a:r>
              <a:rPr lang="bg-BG" dirty="0" smtClean="0"/>
              <a:t> на видимата зона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img.next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width:43px;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height:44px;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(img_navsprites.gif) -91px 0;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body&gt;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class="home"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="img_trans.gif" width="1" height="1"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/&gt;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- малко прозрачно изображение, </a:t>
            </a:r>
            <a:r>
              <a:rPr lang="en-US" dirty="0" err="1"/>
              <a:t>src</a:t>
            </a:r>
            <a:r>
              <a:rPr lang="en-US" dirty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не трябва да е празен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class="next"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="img_trans.gif" width="1" height="1" /&gt;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&lt;/body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20827" t="43182" r="67602" b="50826"/>
          <a:stretch/>
        </p:blipFill>
        <p:spPr bwMode="auto">
          <a:xfrm>
            <a:off x="6516216" y="1700808"/>
            <a:ext cx="1053455" cy="426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/>
          <a:srcRect l="51406" t="19421" r="44131" b="68182"/>
          <a:stretch/>
        </p:blipFill>
        <p:spPr bwMode="auto">
          <a:xfrm>
            <a:off x="8388424" y="2126952"/>
            <a:ext cx="416620" cy="7898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32609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Sprites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Създаване на навигационен списък </a:t>
            </a:r>
            <a:r>
              <a:rPr lang="bg-BG" sz="1800" dirty="0" smtClean="0"/>
              <a:t>чрез</a:t>
            </a:r>
            <a:r>
              <a:rPr lang="bg-BG" sz="1800" b="1" dirty="0" smtClean="0"/>
              <a:t> </a:t>
            </a:r>
            <a:r>
              <a:rPr lang="en-US" sz="1800" dirty="0"/>
              <a:t>sprite image ("img_navsprites.gif") </a:t>
            </a:r>
            <a:endParaRPr lang="en-US" sz="1800" b="1" dirty="0"/>
          </a:p>
          <a:p>
            <a:pPr marL="0" indent="0">
              <a:buNone/>
            </a:pP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style&gt;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navlist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position:relative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;} – 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абсолютно позициониране в списъка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navlist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li{margin:0;padding:0;list-style:none;position:absolute;top:0;}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navlist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li, 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navlist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a{height:44px;display:block;}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home{left:0px;width:46px;}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#home{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('img_navsprites.gif') 0 0;}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prev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{left:63px;width:43px;}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prev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('img_navsprites.gif') -47px 0;}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next{left:129px;width:43px;}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#next{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('img_navsprites.gif') -91px 0;} 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/style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body&gt;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id="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navlist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"&gt;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&lt;li id="home"&gt;&lt;a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="default.asp"&gt;&lt;/a&gt;&lt;/li&gt;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&lt;li id="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prev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"&gt;&lt;a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="css_intro.asp"&gt;&lt;/a&gt;&lt;/li&gt;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 &lt;li id="next"&gt;&lt;a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="css_syntax.asp"&gt;&lt;/a&gt;&lt;/li&gt;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&lt;/body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75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Sprites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Hover </a:t>
            </a:r>
            <a:r>
              <a:rPr lang="bg-BG" sz="1800" b="1" dirty="0" smtClean="0"/>
              <a:t>ефект</a:t>
            </a:r>
            <a:endParaRPr lang="en-US" sz="1800" b="1" dirty="0"/>
          </a:p>
          <a:p>
            <a:r>
              <a:rPr lang="bg-BG" sz="1800" dirty="0" smtClean="0"/>
              <a:t>Чрез 1 изображение (3 нормални изображения + 3 изображения за ефекта):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home a:hover{background: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('img_navsprites_hover.gif') 0 -45px;}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prev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a:hover{background: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('img_navsprites_hover.gif') -47px -45px;}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#next a:hover{background: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('img_navsprites_hover.gif') -91px -45px;}</a:t>
            </a:r>
          </a:p>
          <a:p>
            <a:endParaRPr lang="bg-BG" sz="1800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 cstate="print"/>
          <a:srcRect l="20992" t="34091" r="67602" b="55785"/>
          <a:stretch/>
        </p:blipFill>
        <p:spPr bwMode="auto">
          <a:xfrm>
            <a:off x="7338281" y="0"/>
            <a:ext cx="1768773" cy="1025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1065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bg-BG" b="1" dirty="0" smtClean="0"/>
              <a:t>Типове медия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bg-BG" sz="1800" dirty="0" smtClean="0"/>
              <a:t>Страницата може да има един вид за екрана, един за принтиране, един за мобилните устройства, ... </a:t>
            </a:r>
          </a:p>
          <a:p>
            <a:r>
              <a:rPr lang="bg-BG" sz="1800" dirty="0" smtClean="0"/>
              <a:t>Някои свойства са само за определена медия (</a:t>
            </a:r>
            <a:r>
              <a:rPr lang="en-US" sz="1800" dirty="0"/>
              <a:t>"voice-family" </a:t>
            </a:r>
            <a:r>
              <a:rPr lang="bg-BG" sz="1800" dirty="0" smtClean="0"/>
              <a:t>), а други могат да се използват за различни медийни типове (</a:t>
            </a:r>
            <a:r>
              <a:rPr lang="en-US" sz="1800" dirty="0" smtClean="0"/>
              <a:t>"font-size„</a:t>
            </a:r>
            <a:r>
              <a:rPr lang="bg-BG" sz="1800" dirty="0" smtClean="0"/>
              <a:t> за екран и принтер)</a:t>
            </a:r>
            <a:r>
              <a:rPr lang="en-US" sz="1800" dirty="0" smtClean="0"/>
              <a:t> </a:t>
            </a:r>
            <a:endParaRPr lang="bg-BG" sz="1800" dirty="0" smtClean="0"/>
          </a:p>
          <a:p>
            <a:r>
              <a:rPr lang="bg-BG" sz="1800" b="1" dirty="0" smtClean="0"/>
              <a:t>Правило </a:t>
            </a:r>
            <a:r>
              <a:rPr lang="en-US" sz="1800" b="1" dirty="0" smtClean="0"/>
              <a:t>@media</a:t>
            </a:r>
            <a:endParaRPr lang="en-US" sz="1800" b="1" dirty="0"/>
          </a:p>
          <a:p>
            <a:r>
              <a:rPr lang="bg-BG" sz="1800" dirty="0" smtClean="0"/>
              <a:t>Позволява различни стилови правила за различни медии в един </a:t>
            </a:r>
            <a:r>
              <a:rPr lang="en-US" sz="1800" dirty="0" smtClean="0"/>
              <a:t>CSS</a:t>
            </a:r>
            <a:r>
              <a:rPr lang="bg-BG" sz="1800" dirty="0" smtClean="0"/>
              <a:t> (на екрана е по-добре по-голям шрифт и не серифен, на хартия по-малък шрифт и серифен)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style&gt;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@media screen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p.test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{font-family:verdana,sans-serif;font-size:14px;}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@media print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p.test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{font-family:times,serif;font-size:10px;}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@media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screen,print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p.test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&lt;/style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xmlns="" val="71598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Типове медия</a:t>
            </a:r>
            <a:endParaRPr lang="bg-B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990152406"/>
              </p:ext>
            </p:extLst>
          </p:nvPr>
        </p:nvGraphicFramePr>
        <p:xfrm>
          <a:off x="457200" y="1714341"/>
          <a:ext cx="8229600" cy="4297680"/>
        </p:xfrm>
        <a:graphic>
          <a:graphicData uri="http://schemas.openxmlformats.org/drawingml/2006/table">
            <a:tbl>
              <a:tblPr/>
              <a:tblGrid>
                <a:gridCol w="1645920"/>
                <a:gridCol w="6583680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bg-BG" b="1" dirty="0" smtClean="0"/>
                        <a:t>Тип медия</a:t>
                      </a: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bg-BG" b="1" dirty="0" smtClean="0"/>
                        <a:t>описание</a:t>
                      </a: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Used for all media type devices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aural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Used for </a:t>
                      </a:r>
                      <a:r>
                        <a:rPr lang="en-US" dirty="0"/>
                        <a:t>speech and sound synthesizers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braille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braille tactile feedback devices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embossed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paged braille printers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handheld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small or handheld devices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printers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projection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projected presentations, like slides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screen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computer screens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tty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media using a fixed-pitch character grid, like teletypes and terminals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tv</a:t>
                      </a:r>
                      <a:endParaRPr 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for television-type devices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550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Attribute Selectors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6237312"/>
          </a:xfrm>
        </p:spPr>
        <p:txBody>
          <a:bodyPr>
            <a:noAutofit/>
          </a:bodyPr>
          <a:lstStyle/>
          <a:p>
            <a:r>
              <a:rPr lang="bg-BG" sz="1800" dirty="0" smtClean="0"/>
              <a:t>Стилизиране на </a:t>
            </a:r>
            <a:r>
              <a:rPr lang="en-US" sz="1800" dirty="0" smtClean="0"/>
              <a:t>HTML </a:t>
            </a:r>
            <a:r>
              <a:rPr lang="bg-BG" sz="1800" dirty="0" smtClean="0"/>
              <a:t>елементи със специфични атрибути</a:t>
            </a:r>
            <a:endParaRPr lang="en-US" sz="1800" dirty="0"/>
          </a:p>
          <a:p>
            <a:r>
              <a:rPr lang="bg-BG" sz="1800" b="1" dirty="0" smtClean="0"/>
              <a:t>Атрибут</a:t>
            </a:r>
            <a:endParaRPr lang="en-US" sz="1800" b="1" dirty="0"/>
          </a:p>
          <a:p>
            <a:r>
              <a:rPr lang="bg-BG" sz="1800" dirty="0" smtClean="0"/>
              <a:t>Стилизиране на елементи с атрибут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1800" dirty="0" smtClean="0"/>
              <a:t>: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1800" dirty="0">
                <a:solidFill>
                  <a:srgbClr val="C00000"/>
                </a:solidFill>
              </a:rPr>
              <a:t>title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]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color:blue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 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&lt;h1 </a:t>
            </a:r>
            <a:r>
              <a:rPr lang="en-US" sz="1800" dirty="0">
                <a:solidFill>
                  <a:srgbClr val="C00000"/>
                </a:solidFill>
              </a:rPr>
              <a:t>title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="Hello world"&gt;Hello world&lt;/h1&gt;</a:t>
            </a:r>
          </a:p>
          <a:p>
            <a:r>
              <a:rPr lang="bg-BG" sz="1800" b="1" dirty="0" smtClean="0"/>
              <a:t>Атрибут и стойност</a:t>
            </a:r>
            <a:endParaRPr lang="en-US" sz="1800" b="1" dirty="0"/>
          </a:p>
          <a:p>
            <a:r>
              <a:rPr lang="bg-BG" sz="1800" dirty="0"/>
              <a:t>Стилизиране на елементи с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en-US" sz="1800" dirty="0" smtClean="0"/>
              <a:t>=„FMIIT":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1800" dirty="0" smtClean="0">
                <a:solidFill>
                  <a:srgbClr val="C00000"/>
                </a:solidFill>
              </a:rPr>
              <a:t>title=FMIIT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border:5px solid green;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 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&lt;a title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=„FMIIT"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="http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://fmi.uni-plovdiv.bg"&gt;FMIIT&lt;/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962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Attribute Selectors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0648"/>
            <a:ext cx="8686800" cy="6597352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Атрибут и стойности</a:t>
            </a:r>
            <a:endParaRPr lang="en-US" sz="1800" b="1" dirty="0"/>
          </a:p>
          <a:p>
            <a:r>
              <a:rPr lang="bg-BG" sz="1800" dirty="0"/>
              <a:t>Стилизиране на </a:t>
            </a:r>
            <a:r>
              <a:rPr lang="bg-BG" sz="1800" dirty="0" smtClean="0"/>
              <a:t>елементи</a:t>
            </a:r>
            <a:r>
              <a:rPr lang="en-US" sz="1800" dirty="0" smtClean="0"/>
              <a:t>, </a:t>
            </a:r>
            <a:r>
              <a:rPr lang="bg-BG" sz="1800" dirty="0" smtClean="0"/>
              <a:t>които в атрибута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title</a:t>
            </a:r>
            <a:r>
              <a:rPr lang="bg-BG" sz="1800" dirty="0" smtClean="0"/>
              <a:t> съдържат стойността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hello</a:t>
            </a:r>
            <a:r>
              <a:rPr lang="bg-BG" sz="1800" dirty="0" smtClean="0"/>
              <a:t> (може да има „ „ около стойността)</a:t>
            </a:r>
            <a:r>
              <a:rPr lang="en-US" sz="1800" dirty="0" smtClean="0"/>
              <a:t>: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title~=hello] {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color:blue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&lt;h1 title="hello world"&gt;Hello world&lt;/h1&gt;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&lt;p title="student hello"&gt;Hello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students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!&lt;/p&gt;</a:t>
            </a:r>
          </a:p>
          <a:p>
            <a:r>
              <a:rPr lang="bg-BG" sz="1800" dirty="0"/>
              <a:t>Стилизиране на елементи</a:t>
            </a:r>
            <a:r>
              <a:rPr lang="en-US" sz="1800" dirty="0"/>
              <a:t>, </a:t>
            </a:r>
            <a:r>
              <a:rPr lang="bg-BG" sz="1800" dirty="0"/>
              <a:t>които в атрибута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lang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започват с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en</a:t>
            </a:r>
            <a:r>
              <a:rPr lang="en-US" sz="1800" dirty="0" smtClean="0"/>
              <a:t> </a:t>
            </a:r>
            <a:r>
              <a:rPr lang="bg-BG" sz="1800" dirty="0"/>
              <a:t>(може да има </a:t>
            </a:r>
            <a:r>
              <a:rPr lang="bg-BG" sz="1800" dirty="0" smtClean="0"/>
              <a:t>„-„ след това + други символи, но не и „ „ след това)</a:t>
            </a:r>
            <a:r>
              <a:rPr lang="en-US" sz="1800" dirty="0" smtClean="0"/>
              <a:t>:</a:t>
            </a:r>
            <a:r>
              <a:rPr lang="bg-BG" sz="1800" dirty="0" smtClean="0"/>
              <a:t> </a:t>
            </a:r>
            <a:r>
              <a:rPr lang="en-US" sz="1800" dirty="0" smtClean="0"/>
              <a:t>en</a:t>
            </a:r>
            <a:r>
              <a:rPr lang="bg-BG" sz="1800" dirty="0" smtClean="0"/>
              <a:t> (ОК), </a:t>
            </a:r>
            <a:r>
              <a:rPr lang="en-US" sz="1800" dirty="0" smtClean="0"/>
              <a:t>en-us (OK), </a:t>
            </a:r>
            <a:r>
              <a:rPr lang="en-US" sz="1800" dirty="0" err="1" smtClean="0"/>
              <a:t>enus</a:t>
            </a:r>
            <a:r>
              <a:rPr lang="en-US" sz="1800" dirty="0" smtClean="0"/>
              <a:t> (</a:t>
            </a:r>
            <a:r>
              <a:rPr lang="bg-BG" sz="1800" dirty="0" smtClean="0"/>
              <a:t>не</a:t>
            </a:r>
            <a:r>
              <a:rPr lang="en-US" sz="1800" dirty="0" smtClean="0"/>
              <a:t>), </a:t>
            </a:r>
            <a:br>
              <a:rPr lang="en-US" sz="1800" dirty="0" smtClean="0"/>
            </a:br>
            <a:r>
              <a:rPr lang="en-US" sz="1800" dirty="0" smtClean="0"/>
              <a:t>en us</a:t>
            </a:r>
            <a:r>
              <a:rPr lang="bg-BG" sz="1800" dirty="0" smtClean="0"/>
              <a:t> (не)</a:t>
            </a:r>
            <a:r>
              <a:rPr lang="en-US" sz="1800" dirty="0" smtClean="0"/>
              <a:t>  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lang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|=en] {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color:blue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 } </a:t>
            </a:r>
          </a:p>
          <a:p>
            <a:r>
              <a:rPr lang="bg-BG" sz="1800" b="1" dirty="0" smtClean="0"/>
              <a:t>Стилизиране на форми</a:t>
            </a:r>
            <a:endParaRPr lang="en-US" sz="1800" b="1" dirty="0"/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input[type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="text"]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width:150px;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margin-bottom:10px;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background-color:yellow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input[type="button"]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width:120px;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margin-left:35px;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354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Градиенти</a:t>
            </a:r>
            <a:r>
              <a:rPr lang="en-US" dirty="0" smtClean="0"/>
              <a:t> (CSS3)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CSS2 – </a:t>
            </a:r>
            <a:r>
              <a:rPr lang="bg-BG" dirty="0" smtClean="0"/>
              <a:t>изпозване на изображения</a:t>
            </a:r>
            <a:endParaRPr lang="en-US" dirty="0" smtClean="0"/>
          </a:p>
          <a:p>
            <a:r>
              <a:rPr lang="en-US" dirty="0" smtClean="0"/>
              <a:t>CSS3 </a:t>
            </a:r>
            <a:r>
              <a:rPr lang="bg-BG" dirty="0" smtClean="0"/>
              <a:t>– намаляване на времено за сваляне, при увеличение има по-добър изглед, защото се генерират от браузъра</a:t>
            </a:r>
          </a:p>
          <a:p>
            <a:r>
              <a:rPr lang="bg-BG" dirty="0" smtClean="0"/>
              <a:t>Два типа:</a:t>
            </a:r>
            <a:endParaRPr lang="en-US" dirty="0" smtClean="0"/>
          </a:p>
          <a:p>
            <a:pPr lvl="1"/>
            <a:r>
              <a:rPr lang="bg-BG" b="1" dirty="0" smtClean="0"/>
              <a:t>Линейни </a:t>
            </a:r>
            <a:r>
              <a:rPr lang="bg-BG" dirty="0" smtClean="0"/>
              <a:t>(хоризонтални, вертикални и диагонални)</a:t>
            </a:r>
          </a:p>
          <a:p>
            <a:pPr lvl="1"/>
            <a:r>
              <a:rPr lang="bg-BG" b="1" dirty="0" smtClean="0"/>
              <a:t>Радиални </a:t>
            </a:r>
            <a:r>
              <a:rPr lang="bg-BG" dirty="0" smtClean="0"/>
              <a:t>(дефинират се с техния център)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Линейни градиенти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892480" cy="5373216"/>
          </a:xfrm>
        </p:spPr>
        <p:txBody>
          <a:bodyPr>
            <a:normAutofit fontScale="70000" lnSpcReduction="20000"/>
          </a:bodyPr>
          <a:lstStyle/>
          <a:p>
            <a:r>
              <a:rPr lang="bg-BG" dirty="0" smtClean="0"/>
              <a:t>Необходимо е да се дефинират мин 2 цвята, стартираща точка, посока или ъгъл</a:t>
            </a: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C00000"/>
                </a:solidFill>
              </a:rPr>
              <a:t>background: linear-gradient(</a:t>
            </a:r>
            <a:r>
              <a:rPr lang="en-US" i="1" dirty="0" smtClean="0">
                <a:solidFill>
                  <a:srgbClr val="C00000"/>
                </a:solidFill>
              </a:rPr>
              <a:t>direction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i="1" dirty="0" smtClean="0">
                <a:solidFill>
                  <a:srgbClr val="C00000"/>
                </a:solidFill>
              </a:rPr>
              <a:t>color-stop1</a:t>
            </a:r>
            <a:r>
              <a:rPr lang="en-US" dirty="0" smtClean="0">
                <a:solidFill>
                  <a:srgbClr val="C00000"/>
                </a:solidFill>
              </a:rPr>
              <a:t>, </a:t>
            </a:r>
            <a:r>
              <a:rPr lang="en-US" i="1" dirty="0" smtClean="0">
                <a:solidFill>
                  <a:srgbClr val="C00000"/>
                </a:solidFill>
              </a:rPr>
              <a:t>color-stop2, ...</a:t>
            </a:r>
            <a:r>
              <a:rPr lang="en-US" dirty="0" smtClean="0">
                <a:solidFill>
                  <a:srgbClr val="C00000"/>
                </a:solidFill>
              </a:rPr>
              <a:t>);</a:t>
            </a:r>
          </a:p>
          <a:p>
            <a:r>
              <a:rPr lang="bg-BG" dirty="0" smtClean="0"/>
              <a:t>Посока – от горе надолу е по подразбиране</a:t>
            </a:r>
            <a:endParaRPr lang="en-US" dirty="0" smtClean="0"/>
          </a:p>
          <a:p>
            <a:r>
              <a:rPr lang="bg-BG" b="1" dirty="0" smtClean="0"/>
              <a:t>Пример. </a:t>
            </a:r>
            <a:r>
              <a:rPr lang="en-US" b="1" dirty="0" smtClean="0"/>
              <a:t> </a:t>
            </a:r>
            <a:r>
              <a:rPr lang="bg-BG" dirty="0" smtClean="0"/>
              <a:t>Линеен градиент от горе на долу (с преход от червено към синьо)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#grad {</a:t>
            </a:r>
            <a:br>
              <a:rPr lang="en-US" dirty="0" smtClean="0"/>
            </a:br>
            <a:r>
              <a:rPr lang="en-US" dirty="0" smtClean="0"/>
              <a:t>  background: -</a:t>
            </a:r>
            <a:r>
              <a:rPr lang="en-US" dirty="0" err="1" smtClean="0"/>
              <a:t>webkit</a:t>
            </a:r>
            <a:r>
              <a:rPr lang="en-US" dirty="0" smtClean="0"/>
              <a:t>-linear-gradient(red, blue); /* For Safari 5.1 to 6.0 */</a:t>
            </a:r>
            <a:br>
              <a:rPr lang="en-US" dirty="0" smtClean="0"/>
            </a:br>
            <a:r>
              <a:rPr lang="en-US" dirty="0" smtClean="0"/>
              <a:t>  background: -o-linear-gradient(red, blue); /* For Opera 11.1 to 12.0 */</a:t>
            </a:r>
            <a:br>
              <a:rPr lang="en-US" dirty="0" smtClean="0"/>
            </a:br>
            <a:r>
              <a:rPr lang="en-US" dirty="0" smtClean="0"/>
              <a:t>  background: -</a:t>
            </a:r>
            <a:r>
              <a:rPr lang="en-US" dirty="0" err="1" smtClean="0"/>
              <a:t>moz</a:t>
            </a:r>
            <a:r>
              <a:rPr lang="en-US" dirty="0" smtClean="0"/>
              <a:t>-linear-gradient(red, blue); /* For Firefox 3.6 to 15 */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smtClean="0">
                <a:solidFill>
                  <a:srgbClr val="C00000"/>
                </a:solidFill>
              </a:rPr>
              <a:t>background: linear-gradient(red, blue); </a:t>
            </a:r>
            <a:r>
              <a:rPr lang="en-US" dirty="0" smtClean="0"/>
              <a:t>/* Standard syntax */</a:t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9673" t="30738" r="72018" b="46684"/>
          <a:stretch>
            <a:fillRect/>
          </a:stretch>
        </p:blipFill>
        <p:spPr bwMode="auto">
          <a:xfrm>
            <a:off x="7448947" y="0"/>
            <a:ext cx="1695053" cy="1283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441" t="55123" r="4600" b="15164"/>
          <a:stretch>
            <a:fillRect/>
          </a:stretch>
        </p:blipFill>
        <p:spPr bwMode="auto">
          <a:xfrm>
            <a:off x="1043608" y="5517232"/>
            <a:ext cx="262128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Линейни градиенти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637112"/>
          </a:xfrm>
        </p:spPr>
        <p:txBody>
          <a:bodyPr>
            <a:normAutofit fontScale="62500" lnSpcReduction="20000"/>
          </a:bodyPr>
          <a:lstStyle/>
          <a:p>
            <a:r>
              <a:rPr lang="bg-BG" sz="3100" b="1" dirty="0" smtClean="0"/>
              <a:t>Пример. </a:t>
            </a:r>
            <a:r>
              <a:rPr lang="bg-BG" sz="3100" dirty="0" smtClean="0"/>
              <a:t>Линеен градиент от ляво на дясно </a:t>
            </a:r>
            <a:endParaRPr lang="en-US" sz="3100" dirty="0" smtClean="0"/>
          </a:p>
          <a:p>
            <a:pPr>
              <a:buNone/>
            </a:pPr>
            <a:r>
              <a:rPr lang="en-US" sz="3100" dirty="0" smtClean="0"/>
              <a:t>#grad {</a:t>
            </a:r>
            <a:br>
              <a:rPr lang="en-US" sz="3100" dirty="0" smtClean="0"/>
            </a:br>
            <a:r>
              <a:rPr lang="en-US" sz="3100" dirty="0" smtClean="0"/>
              <a:t>  background: -</a:t>
            </a:r>
            <a:r>
              <a:rPr lang="en-US" sz="3100" dirty="0" err="1" smtClean="0"/>
              <a:t>webkit</a:t>
            </a:r>
            <a:r>
              <a:rPr lang="en-US" sz="3100" dirty="0" smtClean="0"/>
              <a:t>-linear-gradient(left, red , blue); /* For Safari 5.1 to 6.0 */</a:t>
            </a:r>
            <a:br>
              <a:rPr lang="en-US" sz="3100" dirty="0" smtClean="0"/>
            </a:br>
            <a:r>
              <a:rPr lang="en-US" sz="3100" dirty="0" smtClean="0"/>
              <a:t>  background: -o-linear-gradient(right, red, blue); /* For Opera 11.1 to 12.0 */</a:t>
            </a:r>
            <a:br>
              <a:rPr lang="en-US" sz="3100" dirty="0" smtClean="0"/>
            </a:br>
            <a:r>
              <a:rPr lang="en-US" sz="3100" dirty="0" smtClean="0"/>
              <a:t>  background: -</a:t>
            </a:r>
            <a:r>
              <a:rPr lang="en-US" sz="3100" dirty="0" err="1" smtClean="0"/>
              <a:t>moz</a:t>
            </a:r>
            <a:r>
              <a:rPr lang="en-US" sz="3100" dirty="0" smtClean="0"/>
              <a:t>-linear-gradient(right, red, blue); /* For Firefox 3.6 to 15 */</a:t>
            </a:r>
            <a:br>
              <a:rPr lang="en-US" sz="3100" dirty="0" smtClean="0"/>
            </a:br>
            <a:r>
              <a:rPr lang="en-US" sz="3100" dirty="0" smtClean="0"/>
              <a:t>  </a:t>
            </a:r>
            <a:r>
              <a:rPr lang="en-US" sz="3100" dirty="0" smtClean="0">
                <a:solidFill>
                  <a:srgbClr val="C00000"/>
                </a:solidFill>
              </a:rPr>
              <a:t>background: linear-gradient(to right, red , blue); </a:t>
            </a:r>
            <a:r>
              <a:rPr lang="en-US" sz="3100" dirty="0" smtClean="0"/>
              <a:t>/* Standard syntax */</a:t>
            </a:r>
            <a:br>
              <a:rPr lang="en-US" sz="3100" dirty="0" smtClean="0"/>
            </a:br>
            <a:r>
              <a:rPr lang="en-US" sz="3100" dirty="0" smtClean="0"/>
              <a:t>} </a:t>
            </a:r>
          </a:p>
          <a:p>
            <a:r>
              <a:rPr lang="bg-BG" b="1" dirty="0" smtClean="0"/>
              <a:t>Пример. </a:t>
            </a:r>
            <a:r>
              <a:rPr lang="bg-BG" dirty="0" smtClean="0"/>
              <a:t>Линеен диагонален градиент, започващ от горния ляв ъгъл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#grad {</a:t>
            </a:r>
            <a:br>
              <a:rPr lang="en-US" dirty="0" smtClean="0"/>
            </a:br>
            <a:r>
              <a:rPr lang="en-US" dirty="0" smtClean="0"/>
              <a:t>  background: -</a:t>
            </a:r>
            <a:r>
              <a:rPr lang="en-US" dirty="0" err="1" smtClean="0"/>
              <a:t>webkit</a:t>
            </a:r>
            <a:r>
              <a:rPr lang="en-US" dirty="0" smtClean="0"/>
              <a:t>-linear-gradient(left top, red , blue); /* For Safari 5.1 to 6.0 */</a:t>
            </a:r>
            <a:br>
              <a:rPr lang="en-US" dirty="0" smtClean="0"/>
            </a:br>
            <a:r>
              <a:rPr lang="en-US" dirty="0" smtClean="0"/>
              <a:t>  background: -o-linear-gradient(bottom right, red, blue); /* For Opera 11.1 to 12.0 */</a:t>
            </a:r>
            <a:br>
              <a:rPr lang="en-US" dirty="0" smtClean="0"/>
            </a:br>
            <a:r>
              <a:rPr lang="en-US" dirty="0" smtClean="0"/>
              <a:t>  background: -</a:t>
            </a:r>
            <a:r>
              <a:rPr lang="en-US" dirty="0" err="1" smtClean="0"/>
              <a:t>moz</a:t>
            </a:r>
            <a:r>
              <a:rPr lang="en-US" dirty="0" smtClean="0"/>
              <a:t>-linear-gradient(bottom right, red, blue); /* For Firefox 3.6 to 15 */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smtClean="0">
                <a:solidFill>
                  <a:srgbClr val="C00000"/>
                </a:solidFill>
              </a:rPr>
              <a:t>background: linear-gradient(to bottom right, red , blue); </a:t>
            </a:r>
            <a:r>
              <a:rPr lang="en-US" dirty="0" smtClean="0"/>
              <a:t>/* Standard syntax */</a:t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313" t="55123" r="4542" b="15164"/>
          <a:stretch>
            <a:fillRect/>
          </a:stretch>
        </p:blipFill>
        <p:spPr bwMode="auto">
          <a:xfrm>
            <a:off x="6660232" y="1052736"/>
            <a:ext cx="248376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313" t="54918" r="4542" b="15164"/>
          <a:stretch>
            <a:fillRect/>
          </a:stretch>
        </p:blipFill>
        <p:spPr bwMode="auto">
          <a:xfrm>
            <a:off x="6511290" y="5745480"/>
            <a:ext cx="2632710" cy="111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Navigation </a:t>
            </a:r>
            <a:r>
              <a:rPr lang="en-US" b="1" dirty="0" smtClean="0"/>
              <a:t>Bar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rmAutofit fontScale="32500" lnSpcReduction="20000"/>
          </a:bodyPr>
          <a:lstStyle/>
          <a:p>
            <a:r>
              <a:rPr lang="en-US" sz="7200" b="1" dirty="0" smtClean="0"/>
              <a:t>Navigation </a:t>
            </a:r>
            <a:r>
              <a:rPr lang="en-US" sz="7200" b="1" dirty="0"/>
              <a:t>Bar </a:t>
            </a:r>
            <a:r>
              <a:rPr lang="en-US" sz="7200" dirty="0"/>
              <a:t>= </a:t>
            </a:r>
            <a:r>
              <a:rPr lang="bg-BG" sz="7200" dirty="0" smtClean="0"/>
              <a:t>списък от връзки</a:t>
            </a:r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="default.asp"&gt;Home&lt;/a&gt;&lt;/li&gt;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="news.asp"&gt;News&lt;/a&gt;&lt;/li&gt;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="contact.asp"&gt;Contact&lt;/a&gt;&lt;/li&gt;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="about.asp"&gt;About&lt;/a&gt;&lt;/li&gt;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&gt; </a:t>
            </a:r>
          </a:p>
          <a:p>
            <a:r>
              <a:rPr lang="bg-BG" sz="7200" dirty="0" smtClean="0"/>
              <a:t>Нека да премахнем булетите, </a:t>
            </a:r>
            <a:r>
              <a:rPr lang="en-US" sz="7200" dirty="0" smtClean="0"/>
              <a:t>margins </a:t>
            </a:r>
            <a:r>
              <a:rPr lang="bg-BG" sz="7200" dirty="0" smtClean="0"/>
              <a:t>и </a:t>
            </a:r>
            <a:r>
              <a:rPr lang="en-US" sz="7200" dirty="0" smtClean="0"/>
              <a:t>padding </a:t>
            </a:r>
            <a:r>
              <a:rPr lang="bg-BG" sz="7200" dirty="0" smtClean="0"/>
              <a:t>от списъка</a:t>
            </a:r>
            <a:r>
              <a:rPr lang="en-US" sz="7200" dirty="0" smtClean="0"/>
              <a:t>:</a:t>
            </a:r>
            <a:endParaRPr lang="en-US" sz="7200" dirty="0"/>
          </a:p>
          <a:p>
            <a:pPr marL="0" indent="0">
              <a:buNone/>
            </a:pP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list-style-type:none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7200" dirty="0" smtClean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bg-BG" sz="7200" dirty="0" smtClean="0"/>
              <a:t>премахва </a:t>
            </a:r>
            <a:r>
              <a:rPr lang="bg-BG" sz="7200" dirty="0"/>
              <a:t>булетите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margin:0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;		 </a:t>
            </a:r>
            <a:r>
              <a:rPr lang="bg-BG" sz="7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smtClean="0"/>
              <a:t>- </a:t>
            </a:r>
            <a:r>
              <a:rPr lang="bg-BG" sz="7200" dirty="0" smtClean="0"/>
              <a:t>така се премахват стойностите по подразбиране на браузъра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7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7200" dirty="0" smtClean="0"/>
              <a:t>- правим елемента блоков за да можем да кликваме върху цялата област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width:60px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72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bg-BG" sz="7200" dirty="0" smtClean="0"/>
              <a:t>(не само върху текста)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7200" b="1" dirty="0"/>
              <a:t> </a:t>
            </a:r>
            <a:endParaRPr lang="bg-BG" sz="7200" b="1" dirty="0" smtClean="0"/>
          </a:p>
          <a:p>
            <a:pPr marL="0" indent="0">
              <a:buNone/>
            </a:pP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20992" t="38223" r="34048" b="58058"/>
          <a:stretch/>
        </p:blipFill>
        <p:spPr bwMode="auto">
          <a:xfrm>
            <a:off x="4572000" y="548680"/>
            <a:ext cx="4248472" cy="315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416403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Линейни градиенти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6372200" cy="5257799"/>
          </a:xfrm>
        </p:spPr>
        <p:txBody>
          <a:bodyPr>
            <a:normAutofit fontScale="77500" lnSpcReduction="20000"/>
          </a:bodyPr>
          <a:lstStyle/>
          <a:p>
            <a:r>
              <a:rPr lang="bg-BG" sz="2900" b="1" dirty="0" smtClean="0"/>
              <a:t>Линеен градиент , определен с ъгъл  </a:t>
            </a:r>
            <a:r>
              <a:rPr lang="bg-BG" sz="2900" dirty="0" smtClean="0"/>
              <a:t>(ъгъл между хоризонталната линия и линията на градиента по часовниковата стрелка - </a:t>
            </a:r>
            <a:r>
              <a:rPr lang="en-US" sz="2900" dirty="0" smtClean="0"/>
              <a:t>0deg </a:t>
            </a:r>
            <a:r>
              <a:rPr lang="bg-BG" sz="2900" dirty="0" smtClean="0"/>
              <a:t>създава градиент  от долу на горе, а </a:t>
            </a:r>
            <a:r>
              <a:rPr lang="en-US" sz="2900" dirty="0" smtClean="0"/>
              <a:t>90deg </a:t>
            </a:r>
            <a:r>
              <a:rPr lang="bg-BG" sz="2900" dirty="0" smtClean="0"/>
              <a:t>създава градиент от ляво на дясно)</a:t>
            </a:r>
            <a:endParaRPr lang="en-US" sz="2900" b="1" dirty="0" smtClean="0"/>
          </a:p>
          <a:p>
            <a:pPr>
              <a:buNone/>
            </a:pPr>
            <a:r>
              <a:rPr lang="en-US" sz="2900" dirty="0" smtClean="0">
                <a:solidFill>
                  <a:srgbClr val="C00000"/>
                </a:solidFill>
              </a:rPr>
              <a:t>background: linear-gradient(</a:t>
            </a:r>
            <a:r>
              <a:rPr lang="en-US" sz="2900" i="1" dirty="0" smtClean="0">
                <a:solidFill>
                  <a:srgbClr val="C00000"/>
                </a:solidFill>
              </a:rPr>
              <a:t>angle</a:t>
            </a:r>
            <a:r>
              <a:rPr lang="en-US" sz="2900" dirty="0" smtClean="0">
                <a:solidFill>
                  <a:srgbClr val="C00000"/>
                </a:solidFill>
              </a:rPr>
              <a:t>, </a:t>
            </a:r>
            <a:r>
              <a:rPr lang="en-US" sz="2900" i="1" dirty="0" smtClean="0">
                <a:solidFill>
                  <a:srgbClr val="C00000"/>
                </a:solidFill>
              </a:rPr>
              <a:t>color-stop1</a:t>
            </a:r>
            <a:r>
              <a:rPr lang="en-US" sz="2900" dirty="0" smtClean="0">
                <a:solidFill>
                  <a:srgbClr val="C00000"/>
                </a:solidFill>
              </a:rPr>
              <a:t>, </a:t>
            </a:r>
            <a:r>
              <a:rPr lang="en-US" sz="2900" i="1" dirty="0" smtClean="0">
                <a:solidFill>
                  <a:srgbClr val="C00000"/>
                </a:solidFill>
              </a:rPr>
              <a:t>color-stop2</a:t>
            </a:r>
            <a:r>
              <a:rPr lang="en-US" sz="2900" dirty="0" smtClean="0">
                <a:solidFill>
                  <a:srgbClr val="C00000"/>
                </a:solidFill>
              </a:rPr>
              <a:t>); </a:t>
            </a:r>
          </a:p>
          <a:p>
            <a:r>
              <a:rPr lang="bg-BG" sz="2900" b="1" dirty="0" smtClean="0"/>
              <a:t>Пример. Линеен градиент с определен ъгъл </a:t>
            </a:r>
            <a:endParaRPr lang="en-US" sz="2900" dirty="0" smtClean="0"/>
          </a:p>
          <a:p>
            <a:pPr>
              <a:buNone/>
            </a:pPr>
            <a:r>
              <a:rPr lang="en-US" sz="2900" dirty="0" smtClean="0"/>
              <a:t>#grad {</a:t>
            </a:r>
            <a:br>
              <a:rPr lang="en-US" sz="2900" dirty="0" smtClean="0"/>
            </a:br>
            <a:r>
              <a:rPr lang="en-US" sz="2900" dirty="0" smtClean="0"/>
              <a:t>  background: -</a:t>
            </a:r>
            <a:r>
              <a:rPr lang="en-US" sz="2900" dirty="0" err="1" smtClean="0"/>
              <a:t>webkit</a:t>
            </a:r>
            <a:r>
              <a:rPr lang="en-US" sz="2900" dirty="0" smtClean="0"/>
              <a:t>-linear-gradient(180deg, red, blue); /* For Safari 5.1 to 6.0 */</a:t>
            </a:r>
            <a:br>
              <a:rPr lang="en-US" sz="2900" dirty="0" smtClean="0"/>
            </a:br>
            <a:r>
              <a:rPr lang="en-US" sz="2900" dirty="0" smtClean="0"/>
              <a:t>  background: -o-linear-gradient(180deg, red, blue); /* For Opera 11.1 to 12.0 */</a:t>
            </a:r>
            <a:br>
              <a:rPr lang="en-US" sz="2900" dirty="0" smtClean="0"/>
            </a:br>
            <a:r>
              <a:rPr lang="en-US" sz="2900" dirty="0" smtClean="0"/>
              <a:t>  background: -</a:t>
            </a:r>
            <a:r>
              <a:rPr lang="en-US" sz="2900" dirty="0" err="1" smtClean="0"/>
              <a:t>moz</a:t>
            </a:r>
            <a:r>
              <a:rPr lang="en-US" sz="2900" dirty="0" smtClean="0"/>
              <a:t>-linear-gradient(180deg, red, blue); /* For Firefox 3.6 to 15 */</a:t>
            </a:r>
            <a:br>
              <a:rPr lang="en-US" sz="2900" dirty="0" smtClean="0"/>
            </a:br>
            <a:r>
              <a:rPr lang="en-US" sz="2900" dirty="0" smtClean="0"/>
              <a:t>  </a:t>
            </a:r>
            <a:r>
              <a:rPr lang="en-US" sz="2900" dirty="0" smtClean="0">
                <a:solidFill>
                  <a:srgbClr val="C00000"/>
                </a:solidFill>
              </a:rPr>
              <a:t>background: linear-gradient(180deg, red, blue); </a:t>
            </a:r>
            <a:r>
              <a:rPr lang="en-US" sz="2900" dirty="0" smtClean="0"/>
              <a:t>/* Standard syntax */</a:t>
            </a:r>
            <a:br>
              <a:rPr lang="en-US" sz="2900" dirty="0" smtClean="0"/>
            </a:br>
            <a:r>
              <a:rPr lang="en-US" sz="2900" dirty="0" smtClean="0"/>
              <a:t>} 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51185" t="24590" r="4490" b="6967"/>
          <a:stretch>
            <a:fillRect/>
          </a:stretch>
        </p:blipFill>
        <p:spPr bwMode="auto">
          <a:xfrm>
            <a:off x="6511290" y="4312920"/>
            <a:ext cx="2632710" cy="254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27384"/>
            <a:ext cx="6131024" cy="114300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Линейни градиенти с няколко цвята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805264"/>
          </a:xfrm>
        </p:spPr>
        <p:txBody>
          <a:bodyPr>
            <a:noAutofit/>
          </a:bodyPr>
          <a:lstStyle/>
          <a:p>
            <a:r>
              <a:rPr lang="bg-BG" sz="1700" b="1" dirty="0" smtClean="0"/>
              <a:t>Пример.</a:t>
            </a:r>
            <a:r>
              <a:rPr lang="bg-BG" sz="1700" dirty="0" smtClean="0"/>
              <a:t> Линеен градиент  от горе надолу с 3 цвята</a:t>
            </a:r>
            <a:endParaRPr lang="en-US" sz="1700" dirty="0" smtClean="0"/>
          </a:p>
          <a:p>
            <a:pPr>
              <a:buNone/>
            </a:pPr>
            <a:r>
              <a:rPr lang="en-US" sz="1700" dirty="0" smtClean="0"/>
              <a:t>#grad {</a:t>
            </a:r>
            <a:br>
              <a:rPr lang="en-US" sz="1700" dirty="0" smtClean="0"/>
            </a:br>
            <a:r>
              <a:rPr lang="en-US" sz="1700" dirty="0" smtClean="0"/>
              <a:t>  background: -</a:t>
            </a:r>
            <a:r>
              <a:rPr lang="en-US" sz="1700" dirty="0" err="1" smtClean="0"/>
              <a:t>webkit</a:t>
            </a:r>
            <a:r>
              <a:rPr lang="en-US" sz="1700" dirty="0" smtClean="0"/>
              <a:t>-linear-gradient(red, green, blue); /* For Safari 5.1 to 6.0 */</a:t>
            </a:r>
            <a:br>
              <a:rPr lang="en-US" sz="1700" dirty="0" smtClean="0"/>
            </a:br>
            <a:r>
              <a:rPr lang="en-US" sz="1700" dirty="0" smtClean="0"/>
              <a:t>  background: -o-linear-gradient(red, green, blue); /* For Opera 11.1 to 12.0 */</a:t>
            </a:r>
            <a:br>
              <a:rPr lang="en-US" sz="1700" dirty="0" smtClean="0"/>
            </a:br>
            <a:r>
              <a:rPr lang="en-US" sz="1700" dirty="0" smtClean="0"/>
              <a:t>  background: -</a:t>
            </a:r>
            <a:r>
              <a:rPr lang="en-US" sz="1700" dirty="0" err="1" smtClean="0"/>
              <a:t>moz</a:t>
            </a:r>
            <a:r>
              <a:rPr lang="en-US" sz="1700" dirty="0" smtClean="0"/>
              <a:t>-linear-gradient(red, green, blue); /* For Firefox 3.6 to 15 */</a:t>
            </a:r>
            <a:br>
              <a:rPr lang="en-US" sz="1700" dirty="0" smtClean="0"/>
            </a:br>
            <a:r>
              <a:rPr lang="en-US" sz="1700" dirty="0" smtClean="0"/>
              <a:t> </a:t>
            </a:r>
            <a:r>
              <a:rPr lang="en-US" sz="1700" dirty="0" smtClean="0">
                <a:solidFill>
                  <a:srgbClr val="C00000"/>
                </a:solidFill>
              </a:rPr>
              <a:t> background: linear-gradient(red, green, blue); </a:t>
            </a:r>
            <a:r>
              <a:rPr lang="en-US" sz="1700" dirty="0" smtClean="0"/>
              <a:t>/* Standard syntax */</a:t>
            </a:r>
            <a:br>
              <a:rPr lang="en-US" sz="1700" dirty="0" smtClean="0"/>
            </a:br>
            <a:r>
              <a:rPr lang="en-US" sz="1700" dirty="0" smtClean="0"/>
              <a:t>} </a:t>
            </a:r>
            <a:endParaRPr lang="bg-BG" sz="1700" dirty="0" smtClean="0"/>
          </a:p>
          <a:p>
            <a:r>
              <a:rPr lang="bg-BG" sz="1700" b="1" dirty="0" smtClean="0"/>
              <a:t>Пример.</a:t>
            </a:r>
            <a:r>
              <a:rPr lang="bg-BG" sz="1700" dirty="0" smtClean="0"/>
              <a:t> Линеен градиент  от горе надолу с 3 цвята с определени проценти за цветовете</a:t>
            </a:r>
            <a:endParaRPr lang="en-US" sz="1700" dirty="0" smtClean="0"/>
          </a:p>
          <a:p>
            <a:pPr>
              <a:buNone/>
            </a:pPr>
            <a:r>
              <a:rPr lang="en-US" sz="1700" dirty="0" smtClean="0">
                <a:solidFill>
                  <a:srgbClr val="C00000"/>
                </a:solidFill>
              </a:rPr>
              <a:t>background: linear-gradient(red 10%, green </a:t>
            </a:r>
            <a:r>
              <a:rPr lang="bg-BG" sz="1700" dirty="0" smtClean="0">
                <a:solidFill>
                  <a:srgbClr val="C00000"/>
                </a:solidFill>
              </a:rPr>
              <a:t>1</a:t>
            </a:r>
            <a:r>
              <a:rPr lang="en-US" sz="1700" dirty="0" smtClean="0">
                <a:solidFill>
                  <a:srgbClr val="C00000"/>
                </a:solidFill>
              </a:rPr>
              <a:t>5%, blue 90%);</a:t>
            </a:r>
            <a:r>
              <a:rPr lang="en-US" sz="1700" dirty="0" smtClean="0"/>
              <a:t> /* Standard syntax (must be last) */</a:t>
            </a:r>
          </a:p>
          <a:p>
            <a:r>
              <a:rPr lang="bg-BG" sz="1700" b="1" dirty="0" smtClean="0"/>
              <a:t>Пример. </a:t>
            </a:r>
            <a:r>
              <a:rPr lang="bg-BG" sz="1700" dirty="0" smtClean="0"/>
              <a:t>Линеен градиент с цветовете на дъгата и текст отгоре:</a:t>
            </a:r>
          </a:p>
          <a:p>
            <a:pPr>
              <a:buNone/>
            </a:pPr>
            <a:r>
              <a:rPr lang="en-US" sz="1700" dirty="0" smtClean="0"/>
              <a:t>#grad {</a:t>
            </a:r>
            <a:br>
              <a:rPr lang="en-US" sz="1700" dirty="0" smtClean="0"/>
            </a:br>
            <a:r>
              <a:rPr lang="en-US" sz="1700" dirty="0" smtClean="0"/>
              <a:t>  background: -</a:t>
            </a:r>
            <a:r>
              <a:rPr lang="en-US" sz="1700" dirty="0" err="1" smtClean="0"/>
              <a:t>webkit</a:t>
            </a:r>
            <a:r>
              <a:rPr lang="en-US" sz="1700" dirty="0" smtClean="0"/>
              <a:t>-linear-gradient(</a:t>
            </a:r>
            <a:r>
              <a:rPr lang="en-US" sz="1700" dirty="0" err="1" smtClean="0"/>
              <a:t>left,red,orange,yellow,green,blue,indigo,violet</a:t>
            </a:r>
            <a:r>
              <a:rPr lang="en-US" sz="1700" dirty="0" smtClean="0"/>
              <a:t>);</a:t>
            </a:r>
            <a:br>
              <a:rPr lang="en-US" sz="1700" dirty="0" smtClean="0"/>
            </a:br>
            <a:r>
              <a:rPr lang="en-US" sz="1700" dirty="0" smtClean="0"/>
              <a:t>  background: -o-linear-gradient(</a:t>
            </a:r>
            <a:r>
              <a:rPr lang="en-US" sz="1700" dirty="0" err="1" smtClean="0"/>
              <a:t>left,red,orange,yellow,green,blue,indigo,violet</a:t>
            </a:r>
            <a:r>
              <a:rPr lang="en-US" sz="1700" dirty="0" smtClean="0"/>
              <a:t>);</a:t>
            </a:r>
            <a:br>
              <a:rPr lang="en-US" sz="1700" dirty="0" smtClean="0"/>
            </a:br>
            <a:r>
              <a:rPr lang="en-US" sz="1700" dirty="0" smtClean="0"/>
              <a:t>  background: -</a:t>
            </a:r>
            <a:r>
              <a:rPr lang="en-US" sz="1700" dirty="0" err="1" smtClean="0"/>
              <a:t>moz</a:t>
            </a:r>
            <a:r>
              <a:rPr lang="en-US" sz="1700" dirty="0" smtClean="0"/>
              <a:t>-linear-gradient(</a:t>
            </a:r>
            <a:r>
              <a:rPr lang="en-US" sz="1700" dirty="0" err="1" smtClean="0"/>
              <a:t>left,red,orange,yellow,green,blue,indigo,violet</a:t>
            </a:r>
            <a:r>
              <a:rPr lang="en-US" sz="1700" dirty="0" smtClean="0"/>
              <a:t>);</a:t>
            </a:r>
            <a:br>
              <a:rPr lang="en-US" sz="1700" dirty="0" smtClean="0"/>
            </a:br>
            <a:r>
              <a:rPr lang="en-US" sz="1700" dirty="0" smtClean="0"/>
              <a:t> </a:t>
            </a:r>
            <a:r>
              <a:rPr lang="en-US" sz="1700" dirty="0" smtClean="0">
                <a:solidFill>
                  <a:srgbClr val="C00000"/>
                </a:solidFill>
              </a:rPr>
              <a:t> background: linear-gradient(to right, </a:t>
            </a:r>
            <a:r>
              <a:rPr lang="en-US" sz="1700" dirty="0" err="1" smtClean="0">
                <a:solidFill>
                  <a:srgbClr val="C00000"/>
                </a:solidFill>
              </a:rPr>
              <a:t>red,orange,yellow,green,blue,indigo,violet</a:t>
            </a:r>
            <a:r>
              <a:rPr lang="en-US" sz="1700" dirty="0" smtClean="0">
                <a:solidFill>
                  <a:srgbClr val="C00000"/>
                </a:solidFill>
              </a:rPr>
              <a:t>); </a:t>
            </a: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dirty="0" smtClean="0"/>
              <a:t>} </a:t>
            </a:r>
            <a:endParaRPr lang="bg-BG" sz="1700" dirty="0" smtClean="0"/>
          </a:p>
          <a:p>
            <a:pPr>
              <a:buNone/>
            </a:pPr>
            <a:r>
              <a:rPr lang="en-US" sz="1700" dirty="0" smtClean="0"/>
              <a:t>&lt;div id="grad1" style="text-</a:t>
            </a:r>
            <a:r>
              <a:rPr lang="en-US" sz="1700" dirty="0" err="1" smtClean="0"/>
              <a:t>align:center;margin:auto;color</a:t>
            </a:r>
            <a:r>
              <a:rPr lang="en-US" sz="1700" dirty="0" smtClean="0"/>
              <a:t>:#888888;font-size:40px;font-weight:bold"&gt;</a:t>
            </a:r>
          </a:p>
          <a:p>
            <a:pPr>
              <a:buNone/>
            </a:pPr>
            <a:r>
              <a:rPr lang="en-US" sz="1700" dirty="0" smtClean="0"/>
              <a:t>Gradient Background</a:t>
            </a:r>
          </a:p>
          <a:p>
            <a:pPr>
              <a:buNone/>
            </a:pPr>
            <a:r>
              <a:rPr lang="en-US" sz="1700" dirty="0" smtClean="0"/>
              <a:t>&lt;/div&gt;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185" t="44877" r="5901" b="25205"/>
          <a:stretch>
            <a:fillRect/>
          </a:stretch>
        </p:blipFill>
        <p:spPr bwMode="auto">
          <a:xfrm>
            <a:off x="6591300" y="0"/>
            <a:ext cx="2552700" cy="111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313" t="38525" r="6014" b="31762"/>
          <a:stretch>
            <a:fillRect/>
          </a:stretch>
        </p:blipFill>
        <p:spPr bwMode="auto">
          <a:xfrm>
            <a:off x="7308304" y="1988840"/>
            <a:ext cx="254127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51220" t="35656" r="4574" b="54376"/>
          <a:stretch>
            <a:fillRect/>
          </a:stretch>
        </p:blipFill>
        <p:spPr bwMode="auto">
          <a:xfrm>
            <a:off x="5957743" y="6097297"/>
            <a:ext cx="3186257" cy="760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Линейни градиенти с прозрачност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600200"/>
            <a:ext cx="9036496" cy="4525963"/>
          </a:xfrm>
        </p:spPr>
        <p:txBody>
          <a:bodyPr>
            <a:normAutofit fontScale="40000" lnSpcReduction="20000"/>
          </a:bodyPr>
          <a:lstStyle/>
          <a:p>
            <a:r>
              <a:rPr lang="bg-BG" sz="5000" dirty="0" smtClean="0"/>
              <a:t>За създаване на избеляващ ефект</a:t>
            </a:r>
            <a:endParaRPr lang="en-US" sz="5000" dirty="0" smtClean="0"/>
          </a:p>
          <a:p>
            <a:r>
              <a:rPr lang="bg-BG" sz="5000" dirty="0" smtClean="0"/>
              <a:t>Чрез функцията </a:t>
            </a:r>
            <a:r>
              <a:rPr lang="en-US" sz="5000" dirty="0" err="1" smtClean="0">
                <a:solidFill>
                  <a:srgbClr val="C00000"/>
                </a:solidFill>
              </a:rPr>
              <a:t>rgba</a:t>
            </a:r>
            <a:r>
              <a:rPr lang="en-US" sz="5000" dirty="0" smtClean="0">
                <a:solidFill>
                  <a:srgbClr val="C00000"/>
                </a:solidFill>
              </a:rPr>
              <a:t>()</a:t>
            </a:r>
            <a:r>
              <a:rPr lang="en-US" sz="5000" dirty="0" smtClean="0"/>
              <a:t> </a:t>
            </a:r>
            <a:r>
              <a:rPr lang="bg-BG" sz="5000" dirty="0" smtClean="0"/>
              <a:t>определяме цвета-стоп</a:t>
            </a:r>
          </a:p>
          <a:p>
            <a:r>
              <a:rPr lang="bg-BG" sz="5000" dirty="0" smtClean="0"/>
              <a:t>Последният параметър на функцията може да бъде от 0 до 1: 0 – пълна прозрачност, 1 – пълен цвят (без прозрачност)</a:t>
            </a:r>
          </a:p>
          <a:p>
            <a:r>
              <a:rPr lang="bg-BG" sz="5000" b="1" dirty="0" smtClean="0"/>
              <a:t>Пример. </a:t>
            </a:r>
            <a:r>
              <a:rPr lang="bg-BG" sz="5000" dirty="0" smtClean="0"/>
              <a:t>Линеен градиент от ляво на дясно, започващ с пълна прозрачност и отиващ до червено без прозраност</a:t>
            </a:r>
            <a:endParaRPr lang="en-US" sz="5000" dirty="0" smtClean="0"/>
          </a:p>
          <a:p>
            <a:pPr>
              <a:buNone/>
            </a:pPr>
            <a:r>
              <a:rPr lang="en-US" sz="5000" dirty="0" smtClean="0"/>
              <a:t>#grad {</a:t>
            </a:r>
            <a:br>
              <a:rPr lang="en-US" sz="5000" dirty="0" smtClean="0"/>
            </a:br>
            <a:r>
              <a:rPr lang="en-US" sz="5000" dirty="0" smtClean="0"/>
              <a:t>  background: -</a:t>
            </a:r>
            <a:r>
              <a:rPr lang="en-US" sz="5000" dirty="0" err="1" smtClean="0"/>
              <a:t>webkit</a:t>
            </a:r>
            <a:r>
              <a:rPr lang="en-US" sz="5000" dirty="0" smtClean="0"/>
              <a:t>-linear-gradient(</a:t>
            </a:r>
            <a:r>
              <a:rPr lang="en-US" sz="5000" dirty="0" err="1" smtClean="0"/>
              <a:t>left,rgba</a:t>
            </a:r>
            <a:r>
              <a:rPr lang="en-US" sz="5000" dirty="0" smtClean="0"/>
              <a:t>(255,0,0,0),</a:t>
            </a:r>
            <a:r>
              <a:rPr lang="en-US" sz="5000" dirty="0" err="1" smtClean="0"/>
              <a:t>rgba</a:t>
            </a:r>
            <a:r>
              <a:rPr lang="en-US" sz="5000" dirty="0" smtClean="0"/>
              <a:t>(255,0,0,1)); /*Safari 5.1-6*/</a:t>
            </a:r>
            <a:br>
              <a:rPr lang="en-US" sz="5000" dirty="0" smtClean="0"/>
            </a:br>
            <a:r>
              <a:rPr lang="en-US" sz="5000" dirty="0" smtClean="0"/>
              <a:t>  background: -o-linear-gradient(</a:t>
            </a:r>
            <a:r>
              <a:rPr lang="en-US" sz="5000" dirty="0" err="1" smtClean="0"/>
              <a:t>right,rgba</a:t>
            </a:r>
            <a:r>
              <a:rPr lang="en-US" sz="5000" dirty="0" smtClean="0"/>
              <a:t>(255,0,0,0),</a:t>
            </a:r>
            <a:r>
              <a:rPr lang="en-US" sz="5000" dirty="0" err="1" smtClean="0"/>
              <a:t>rgba</a:t>
            </a:r>
            <a:r>
              <a:rPr lang="en-US" sz="5000" dirty="0" smtClean="0"/>
              <a:t>(255,0,0,1)); /*Opera 11.1-12*/</a:t>
            </a:r>
            <a:br>
              <a:rPr lang="en-US" sz="5000" dirty="0" smtClean="0"/>
            </a:br>
            <a:r>
              <a:rPr lang="en-US" sz="5000" dirty="0" smtClean="0"/>
              <a:t>  background: -</a:t>
            </a:r>
            <a:r>
              <a:rPr lang="en-US" sz="5000" dirty="0" err="1" smtClean="0"/>
              <a:t>moz</a:t>
            </a:r>
            <a:r>
              <a:rPr lang="en-US" sz="5000" dirty="0" smtClean="0"/>
              <a:t>-linear-gradient(</a:t>
            </a:r>
            <a:r>
              <a:rPr lang="en-US" sz="5000" dirty="0" err="1" smtClean="0"/>
              <a:t>right,rgba</a:t>
            </a:r>
            <a:r>
              <a:rPr lang="en-US" sz="5000" dirty="0" smtClean="0"/>
              <a:t>(255,0,0,0),</a:t>
            </a:r>
            <a:r>
              <a:rPr lang="en-US" sz="5000" dirty="0" err="1" smtClean="0"/>
              <a:t>rgba</a:t>
            </a:r>
            <a:r>
              <a:rPr lang="en-US" sz="5000" dirty="0" smtClean="0"/>
              <a:t>(255,0,0,1)); /*</a:t>
            </a:r>
            <a:r>
              <a:rPr lang="en-US" sz="5000" dirty="0" err="1" smtClean="0"/>
              <a:t>Fx</a:t>
            </a:r>
            <a:r>
              <a:rPr lang="en-US" sz="5000" dirty="0" smtClean="0"/>
              <a:t> 3.6-15*/</a:t>
            </a:r>
            <a:br>
              <a:rPr lang="en-US" sz="5000" dirty="0" smtClean="0"/>
            </a:br>
            <a:r>
              <a:rPr lang="en-US" sz="5000" dirty="0" smtClean="0"/>
              <a:t>  </a:t>
            </a:r>
            <a:r>
              <a:rPr lang="en-US" sz="5000" dirty="0" smtClean="0">
                <a:solidFill>
                  <a:srgbClr val="C00000"/>
                </a:solidFill>
              </a:rPr>
              <a:t>background: linear-gradient(to right, </a:t>
            </a:r>
            <a:r>
              <a:rPr lang="en-US" sz="5000" dirty="0" err="1" smtClean="0">
                <a:solidFill>
                  <a:srgbClr val="C00000"/>
                </a:solidFill>
              </a:rPr>
              <a:t>rgba</a:t>
            </a:r>
            <a:r>
              <a:rPr lang="en-US" sz="5000" dirty="0" smtClean="0">
                <a:solidFill>
                  <a:srgbClr val="C00000"/>
                </a:solidFill>
              </a:rPr>
              <a:t>(255,0,0,0), </a:t>
            </a:r>
            <a:r>
              <a:rPr lang="en-US" sz="5000" dirty="0" err="1" smtClean="0">
                <a:solidFill>
                  <a:srgbClr val="C00000"/>
                </a:solidFill>
              </a:rPr>
              <a:t>rgba</a:t>
            </a:r>
            <a:r>
              <a:rPr lang="en-US" sz="5000" dirty="0" smtClean="0">
                <a:solidFill>
                  <a:srgbClr val="C00000"/>
                </a:solidFill>
              </a:rPr>
              <a:t>(255,0,0,1)); </a:t>
            </a:r>
            <a:r>
              <a:rPr lang="en-US" sz="5000" dirty="0" smtClean="0"/>
              <a:t>/*Standard*/</a:t>
            </a:r>
            <a:br>
              <a:rPr lang="en-US" sz="5000" dirty="0" smtClean="0"/>
            </a:br>
            <a:r>
              <a:rPr lang="en-US" sz="5000" dirty="0" smtClean="0"/>
              <a:t>}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037" t="46057" r="4538" b="24132"/>
          <a:stretch>
            <a:fillRect/>
          </a:stretch>
        </p:blipFill>
        <p:spPr bwMode="auto">
          <a:xfrm>
            <a:off x="6501765" y="5750169"/>
            <a:ext cx="2642235" cy="11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Повтарящ се линеен градиент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70000" lnSpcReduction="20000"/>
          </a:bodyPr>
          <a:lstStyle/>
          <a:p>
            <a:r>
              <a:rPr lang="bg-BG" dirty="0" smtClean="0"/>
              <a:t>Чрез функцията </a:t>
            </a:r>
            <a:r>
              <a:rPr lang="en-US" dirty="0" smtClean="0">
                <a:solidFill>
                  <a:srgbClr val="C00000"/>
                </a:solidFill>
              </a:rPr>
              <a:t>repeating-linear-gradient() </a:t>
            </a:r>
          </a:p>
          <a:p>
            <a:r>
              <a:rPr lang="bg-BG" b="1" dirty="0" smtClean="0"/>
              <a:t>Пример.</a:t>
            </a:r>
            <a:r>
              <a:rPr lang="bg-BG" dirty="0" smtClean="0"/>
              <a:t> Повтарящ се линеен градиент  с три цвята</a:t>
            </a:r>
            <a:endParaRPr lang="en-US" b="1" dirty="0" smtClean="0"/>
          </a:p>
          <a:p>
            <a:pPr>
              <a:buNone/>
            </a:pPr>
            <a:r>
              <a:rPr lang="en-US" dirty="0" smtClean="0"/>
              <a:t>#grad {</a:t>
            </a:r>
            <a:br>
              <a:rPr lang="en-US" dirty="0" smtClean="0"/>
            </a:br>
            <a:r>
              <a:rPr lang="en-US" dirty="0" smtClean="0"/>
              <a:t>  /* Safari 5.1 to 6.0 */</a:t>
            </a:r>
            <a:br>
              <a:rPr lang="en-US" dirty="0" smtClean="0"/>
            </a:br>
            <a:r>
              <a:rPr lang="en-US" dirty="0" smtClean="0"/>
              <a:t>  background: -</a:t>
            </a:r>
            <a:r>
              <a:rPr lang="en-US" dirty="0" err="1" smtClean="0"/>
              <a:t>webkit</a:t>
            </a:r>
            <a:r>
              <a:rPr lang="en-US" dirty="0" smtClean="0"/>
              <a:t>-repeating-linear-gradient(red, yellow 10%, green 20%);</a:t>
            </a:r>
            <a:br>
              <a:rPr lang="en-US" dirty="0" smtClean="0"/>
            </a:br>
            <a:r>
              <a:rPr lang="en-US" dirty="0" smtClean="0"/>
              <a:t>  /* Opera 11.1 to 12.0 */</a:t>
            </a:r>
            <a:br>
              <a:rPr lang="en-US" dirty="0" smtClean="0"/>
            </a:br>
            <a:r>
              <a:rPr lang="en-US" dirty="0" smtClean="0"/>
              <a:t>  background: -o-repeating-linear-gradient(red, yellow 10%, green 20%);</a:t>
            </a:r>
            <a:br>
              <a:rPr lang="en-US" dirty="0" smtClean="0"/>
            </a:br>
            <a:r>
              <a:rPr lang="en-US" dirty="0" smtClean="0"/>
              <a:t>  /* Firefox 3.6 to 15 */</a:t>
            </a:r>
            <a:br>
              <a:rPr lang="en-US" dirty="0" smtClean="0"/>
            </a:br>
            <a:r>
              <a:rPr lang="en-US" dirty="0" smtClean="0"/>
              <a:t>  background: -</a:t>
            </a:r>
            <a:r>
              <a:rPr lang="en-US" dirty="0" err="1" smtClean="0"/>
              <a:t>moz</a:t>
            </a:r>
            <a:r>
              <a:rPr lang="en-US" dirty="0" smtClean="0"/>
              <a:t>-repeating-linear-gradient(red, yellow 10%, green 20%);</a:t>
            </a:r>
            <a:br>
              <a:rPr lang="en-US" dirty="0" smtClean="0"/>
            </a:br>
            <a:r>
              <a:rPr lang="en-US" dirty="0" smtClean="0"/>
              <a:t>  /* Standard syntax */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smtClean="0">
                <a:solidFill>
                  <a:srgbClr val="C00000"/>
                </a:solidFill>
              </a:rPr>
              <a:t>background: repeating-linear-gradient(red, yellow 10%, green 20%);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084" t="25867" r="4340" b="44007"/>
          <a:stretch>
            <a:fillRect/>
          </a:stretch>
        </p:blipFill>
        <p:spPr bwMode="auto">
          <a:xfrm>
            <a:off x="6490188" y="5738446"/>
            <a:ext cx="2653812" cy="111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19056" cy="1143000"/>
          </a:xfrm>
        </p:spPr>
        <p:txBody>
          <a:bodyPr/>
          <a:lstStyle/>
          <a:p>
            <a:r>
              <a:rPr lang="bg-BG" dirty="0" smtClean="0"/>
              <a:t>Радиални градиенти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1124744"/>
            <a:ext cx="8496944" cy="5733256"/>
          </a:xfrm>
        </p:spPr>
        <p:txBody>
          <a:bodyPr>
            <a:normAutofit fontScale="40000" lnSpcReduction="20000"/>
          </a:bodyPr>
          <a:lstStyle/>
          <a:p>
            <a:r>
              <a:rPr lang="bg-BG" sz="4200" dirty="0" smtClean="0"/>
              <a:t>Дефинират се чрез центъра си</a:t>
            </a:r>
          </a:p>
          <a:p>
            <a:r>
              <a:rPr lang="bg-BG" sz="4200" dirty="0" smtClean="0"/>
              <a:t>Трябва да се дефинират поне 2 цвята</a:t>
            </a:r>
          </a:p>
          <a:p>
            <a:r>
              <a:rPr lang="bg-BG" sz="4200" dirty="0" smtClean="0"/>
              <a:t>Могат да се определят центъра, формата (кръг или елипса) и размер на формата</a:t>
            </a:r>
          </a:p>
          <a:p>
            <a:r>
              <a:rPr lang="bg-BG" sz="4200" dirty="0" smtClean="0"/>
              <a:t>По подразбиране центъра е в центъра, формата е елипса, а размера е най-даления ъгъл</a:t>
            </a:r>
          </a:p>
          <a:p>
            <a:pPr>
              <a:buNone/>
            </a:pPr>
            <a:r>
              <a:rPr lang="en-US" sz="4200" dirty="0" smtClean="0">
                <a:solidFill>
                  <a:srgbClr val="C00000"/>
                </a:solidFill>
              </a:rPr>
              <a:t>background: radial-gradient(</a:t>
            </a:r>
            <a:r>
              <a:rPr lang="en-US" sz="4200" i="1" dirty="0" smtClean="0">
                <a:solidFill>
                  <a:srgbClr val="C00000"/>
                </a:solidFill>
              </a:rPr>
              <a:t>center, shape size, start-color, ..., last-color</a:t>
            </a:r>
            <a:r>
              <a:rPr lang="en-US" sz="4200" dirty="0" smtClean="0">
                <a:solidFill>
                  <a:srgbClr val="C00000"/>
                </a:solidFill>
              </a:rPr>
              <a:t>);</a:t>
            </a:r>
          </a:p>
          <a:p>
            <a:r>
              <a:rPr lang="bg-BG" sz="4200" b="1" dirty="0" smtClean="0"/>
              <a:t>Пример.  </a:t>
            </a:r>
            <a:r>
              <a:rPr lang="bg-BG" sz="4200" dirty="0" smtClean="0"/>
              <a:t>Радиален градиент с 3 цвята</a:t>
            </a:r>
            <a:endParaRPr lang="en-US" sz="4200" dirty="0" smtClean="0"/>
          </a:p>
          <a:p>
            <a:pPr>
              <a:buNone/>
            </a:pPr>
            <a:r>
              <a:rPr lang="en-US" sz="4200" dirty="0" smtClean="0"/>
              <a:t>#grad {</a:t>
            </a:r>
            <a:br>
              <a:rPr lang="en-US" sz="4200" dirty="0" smtClean="0"/>
            </a:br>
            <a:r>
              <a:rPr lang="en-US" sz="4200" dirty="0" smtClean="0"/>
              <a:t>  background: -</a:t>
            </a:r>
            <a:r>
              <a:rPr lang="en-US" sz="4200" dirty="0" err="1" smtClean="0"/>
              <a:t>webkit</a:t>
            </a:r>
            <a:r>
              <a:rPr lang="en-US" sz="4200" dirty="0" smtClean="0"/>
              <a:t>-radial-gradient(red, green, blue); /* Safari 5.1 to 6.0 */</a:t>
            </a:r>
            <a:br>
              <a:rPr lang="en-US" sz="4200" dirty="0" smtClean="0"/>
            </a:br>
            <a:r>
              <a:rPr lang="en-US" sz="4200" dirty="0" smtClean="0"/>
              <a:t>  background: -o-radial-gradient(red, green, blue); /* For Opera 11.6 to 12.0 */</a:t>
            </a:r>
            <a:br>
              <a:rPr lang="en-US" sz="4200" dirty="0" smtClean="0"/>
            </a:br>
            <a:r>
              <a:rPr lang="en-US" sz="4200" dirty="0" smtClean="0"/>
              <a:t>  background: -</a:t>
            </a:r>
            <a:r>
              <a:rPr lang="en-US" sz="4200" dirty="0" err="1" smtClean="0"/>
              <a:t>moz</a:t>
            </a:r>
            <a:r>
              <a:rPr lang="en-US" sz="4200" dirty="0" smtClean="0"/>
              <a:t>-radial-gradient(red, green, blue); /* For Firefox 3.6 to 15 */</a:t>
            </a:r>
            <a:br>
              <a:rPr lang="en-US" sz="4200" dirty="0" smtClean="0"/>
            </a:br>
            <a:r>
              <a:rPr lang="en-US" sz="4200" dirty="0" smtClean="0"/>
              <a:t>  </a:t>
            </a:r>
            <a:r>
              <a:rPr lang="en-US" sz="4200" dirty="0" smtClean="0">
                <a:solidFill>
                  <a:srgbClr val="C00000"/>
                </a:solidFill>
              </a:rPr>
              <a:t>background: radial-gradient(red, green, blue); </a:t>
            </a:r>
            <a:r>
              <a:rPr lang="en-US" sz="4200" dirty="0" smtClean="0"/>
              <a:t>/* Standard syntax */</a:t>
            </a:r>
            <a:br>
              <a:rPr lang="en-US" sz="4200" dirty="0" smtClean="0"/>
            </a:br>
            <a:r>
              <a:rPr lang="en-US" sz="4200" dirty="0" smtClean="0"/>
              <a:t>} </a:t>
            </a:r>
            <a:endParaRPr lang="bg-BG" sz="4200" dirty="0" smtClean="0"/>
          </a:p>
          <a:p>
            <a:r>
              <a:rPr lang="bg-BG" sz="4200" b="1" dirty="0" smtClean="0"/>
              <a:t>Пример.  </a:t>
            </a:r>
            <a:r>
              <a:rPr lang="bg-BG" sz="4200" dirty="0" smtClean="0"/>
              <a:t>Радиален градиент с 3 цвята, определени с проценти</a:t>
            </a:r>
            <a:endParaRPr lang="en-US" sz="4200" dirty="0" smtClean="0"/>
          </a:p>
          <a:p>
            <a:pPr>
              <a:buNone/>
            </a:pPr>
            <a:r>
              <a:rPr lang="en-US" sz="4200" dirty="0" smtClean="0"/>
              <a:t>#grad {</a:t>
            </a:r>
            <a:br>
              <a:rPr lang="en-US" sz="4200" dirty="0" smtClean="0"/>
            </a:br>
            <a:r>
              <a:rPr lang="en-US" sz="4200" dirty="0" smtClean="0"/>
              <a:t>  background: -</a:t>
            </a:r>
            <a:r>
              <a:rPr lang="en-US" sz="4200" dirty="0" err="1" smtClean="0"/>
              <a:t>webkit</a:t>
            </a:r>
            <a:r>
              <a:rPr lang="en-US" sz="4200" dirty="0" smtClean="0"/>
              <a:t>-radial-gradient(red 5%, green 15%, blue 60%); /* Safari 5.1-6.0 */</a:t>
            </a:r>
            <a:br>
              <a:rPr lang="en-US" sz="4200" dirty="0" smtClean="0"/>
            </a:br>
            <a:r>
              <a:rPr lang="en-US" sz="4200" dirty="0" smtClean="0"/>
              <a:t>  background: -o-radial-gradient(red 5%, green 15%, blue 60%); /* For Opera 11.6-12.0 */</a:t>
            </a:r>
            <a:br>
              <a:rPr lang="en-US" sz="4200" dirty="0" smtClean="0"/>
            </a:br>
            <a:r>
              <a:rPr lang="en-US" sz="4200" dirty="0" smtClean="0"/>
              <a:t>  background: -</a:t>
            </a:r>
            <a:r>
              <a:rPr lang="en-US" sz="4200" dirty="0" err="1" smtClean="0"/>
              <a:t>moz</a:t>
            </a:r>
            <a:r>
              <a:rPr lang="en-US" sz="4200" dirty="0" smtClean="0"/>
              <a:t>-radial-gradient(red 5%, green 15%, blue 60%); /* For Firefox 3.6-15 */</a:t>
            </a:r>
            <a:br>
              <a:rPr lang="en-US" sz="4200" dirty="0" smtClean="0"/>
            </a:br>
            <a:r>
              <a:rPr lang="en-US" sz="4200" dirty="0" smtClean="0"/>
              <a:t>  </a:t>
            </a:r>
            <a:r>
              <a:rPr lang="en-US" sz="4200" dirty="0" smtClean="0">
                <a:solidFill>
                  <a:srgbClr val="C00000"/>
                </a:solidFill>
              </a:rPr>
              <a:t>background: radial-gradient(red 5%, green 15%, blue 60%); </a:t>
            </a:r>
            <a:r>
              <a:rPr lang="en-US" sz="4200" dirty="0" smtClean="0"/>
              <a:t>/* Standard syntax */</a:t>
            </a:r>
            <a:br>
              <a:rPr lang="en-US" sz="4200" dirty="0" smtClean="0"/>
            </a:br>
            <a:r>
              <a:rPr lang="en-US" sz="4200" dirty="0" smtClean="0"/>
              <a:t>} </a:t>
            </a:r>
          </a:p>
          <a:p>
            <a:pPr>
              <a:buNone/>
            </a:pPr>
            <a:endParaRPr lang="en-US" sz="4200" dirty="0" smtClean="0"/>
          </a:p>
          <a:p>
            <a:pPr>
              <a:buNone/>
            </a:pPr>
            <a:endParaRPr lang="en-US" sz="4200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270" t="45110" r="29988" b="31546"/>
          <a:stretch>
            <a:fillRect/>
          </a:stretch>
        </p:blipFill>
        <p:spPr bwMode="auto">
          <a:xfrm>
            <a:off x="6859694" y="0"/>
            <a:ext cx="2284306" cy="172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467" t="45583" r="30284" b="32177"/>
          <a:stretch>
            <a:fillRect/>
          </a:stretch>
        </p:blipFill>
        <p:spPr bwMode="auto">
          <a:xfrm>
            <a:off x="7236296" y="2996952"/>
            <a:ext cx="1944216" cy="16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Определяне на формата на радиален градиент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7308304" cy="4525963"/>
          </a:xfrm>
        </p:spPr>
        <p:txBody>
          <a:bodyPr>
            <a:normAutofit/>
          </a:bodyPr>
          <a:lstStyle/>
          <a:p>
            <a:r>
              <a:rPr lang="bg-BG" sz="2000" dirty="0" smtClean="0"/>
              <a:t>Пример. Радиални градиенти с форма на кръг и елипса </a:t>
            </a:r>
          </a:p>
          <a:p>
            <a:pPr>
              <a:buNone/>
            </a:pPr>
            <a:r>
              <a:rPr lang="en-US" sz="2000" dirty="0" smtClean="0"/>
              <a:t>#grad {</a:t>
            </a:r>
            <a:br>
              <a:rPr lang="en-US" sz="2000" dirty="0" smtClean="0"/>
            </a:br>
            <a:r>
              <a:rPr lang="en-US" sz="2000" dirty="0" smtClean="0"/>
              <a:t>  background: -</a:t>
            </a:r>
            <a:r>
              <a:rPr lang="en-US" sz="2000" dirty="0" err="1" smtClean="0"/>
              <a:t>webkit</a:t>
            </a:r>
            <a:r>
              <a:rPr lang="en-US" sz="2000" dirty="0" smtClean="0"/>
              <a:t>-radial-gradient(circle, red, yellow, green); /* Safari */</a:t>
            </a:r>
            <a:br>
              <a:rPr lang="en-US" sz="2000" dirty="0" smtClean="0"/>
            </a:br>
            <a:r>
              <a:rPr lang="en-US" sz="2000" dirty="0" smtClean="0"/>
              <a:t>  background: -o-radial-gradient(circle, red, yellow, green); /* Opera 11.6 to 12.0 */</a:t>
            </a:r>
            <a:br>
              <a:rPr lang="en-US" sz="2000" dirty="0" smtClean="0"/>
            </a:br>
            <a:r>
              <a:rPr lang="en-US" sz="2000" dirty="0" smtClean="0"/>
              <a:t>  background: -</a:t>
            </a:r>
            <a:r>
              <a:rPr lang="en-US" sz="2000" dirty="0" err="1" smtClean="0"/>
              <a:t>moz</a:t>
            </a:r>
            <a:r>
              <a:rPr lang="en-US" sz="2000" dirty="0" smtClean="0"/>
              <a:t>-radial-gradient(circle, red, yellow, green); /* Firefox 3.6 to 15 */</a:t>
            </a:r>
            <a:br>
              <a:rPr lang="en-US" sz="2000" dirty="0" smtClean="0"/>
            </a:br>
            <a:r>
              <a:rPr lang="en-US" sz="2000" dirty="0" smtClean="0"/>
              <a:t>  </a:t>
            </a:r>
            <a:r>
              <a:rPr lang="en-US" sz="2000" dirty="0" smtClean="0">
                <a:solidFill>
                  <a:srgbClr val="C00000"/>
                </a:solidFill>
              </a:rPr>
              <a:t>background: radial-gradient(circle, red, yellow, green);</a:t>
            </a:r>
            <a:r>
              <a:rPr lang="en-US" sz="2000" dirty="0" smtClean="0"/>
              <a:t> /* Standard syntax */</a:t>
            </a:r>
            <a:br>
              <a:rPr lang="en-US" sz="2000" dirty="0" smtClean="0"/>
            </a:br>
            <a:r>
              <a:rPr lang="en-US" sz="2000" dirty="0" smtClean="0"/>
              <a:t>} </a:t>
            </a:r>
            <a:endParaRPr lang="bg-BG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>
                <a:solidFill>
                  <a:srgbClr val="C00000"/>
                </a:solidFill>
              </a:rPr>
              <a:t>background: radial-gradient(red, yellow, green); </a:t>
            </a:r>
            <a:endParaRPr lang="en-US" sz="2000" dirty="0" smtClean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281" t="27769" r="30087" b="13853"/>
          <a:stretch>
            <a:fillRect/>
          </a:stretch>
        </p:blipFill>
        <p:spPr bwMode="auto">
          <a:xfrm>
            <a:off x="7366681" y="3685384"/>
            <a:ext cx="1777319" cy="317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Определяне на размера на радиален градиент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600200"/>
            <a:ext cx="8229600" cy="4525963"/>
          </a:xfrm>
        </p:spPr>
        <p:txBody>
          <a:bodyPr>
            <a:noAutofit/>
          </a:bodyPr>
          <a:lstStyle/>
          <a:p>
            <a:r>
              <a:rPr lang="bg-BG" sz="1600" dirty="0" smtClean="0"/>
              <a:t>Чрез : </a:t>
            </a:r>
            <a:r>
              <a:rPr lang="en-US" sz="1600" dirty="0" smtClean="0">
                <a:solidFill>
                  <a:srgbClr val="C00000"/>
                </a:solidFill>
              </a:rPr>
              <a:t>closest-side</a:t>
            </a:r>
            <a:r>
              <a:rPr lang="bg-BG" sz="1600" dirty="0" smtClean="0">
                <a:solidFill>
                  <a:srgbClr val="C00000"/>
                </a:solidFill>
              </a:rPr>
              <a:t>, </a:t>
            </a:r>
            <a:r>
              <a:rPr lang="en-US" sz="1600" dirty="0" smtClean="0">
                <a:solidFill>
                  <a:srgbClr val="C00000"/>
                </a:solidFill>
              </a:rPr>
              <a:t>farthest-side</a:t>
            </a:r>
            <a:r>
              <a:rPr lang="bg-BG" sz="1600" dirty="0" smtClean="0">
                <a:solidFill>
                  <a:srgbClr val="C00000"/>
                </a:solidFill>
              </a:rPr>
              <a:t>, </a:t>
            </a:r>
            <a:r>
              <a:rPr lang="en-US" sz="1600" dirty="0" smtClean="0">
                <a:solidFill>
                  <a:srgbClr val="C00000"/>
                </a:solidFill>
              </a:rPr>
              <a:t>closest-corner</a:t>
            </a:r>
            <a:r>
              <a:rPr lang="bg-BG" sz="1600" dirty="0" smtClean="0">
                <a:solidFill>
                  <a:srgbClr val="C00000"/>
                </a:solidFill>
              </a:rPr>
              <a:t>, </a:t>
            </a:r>
            <a:r>
              <a:rPr lang="en-US" sz="1600" dirty="0" smtClean="0">
                <a:solidFill>
                  <a:srgbClr val="C00000"/>
                </a:solidFill>
              </a:rPr>
              <a:t>farthest-corner</a:t>
            </a:r>
          </a:p>
          <a:p>
            <a:r>
              <a:rPr lang="bg-BG" sz="1600" b="1" dirty="0" smtClean="0"/>
              <a:t>Пример. </a:t>
            </a:r>
            <a:r>
              <a:rPr lang="bg-BG" sz="1600" dirty="0" smtClean="0"/>
              <a:t>Радиални градиенти с различен размер</a:t>
            </a:r>
            <a:r>
              <a:rPr lang="en-US" sz="1600" dirty="0" smtClean="0"/>
              <a:t>:</a:t>
            </a:r>
          </a:p>
          <a:p>
            <a:pPr>
              <a:buNone/>
            </a:pPr>
            <a:r>
              <a:rPr lang="en-US" sz="1600" dirty="0" smtClean="0"/>
              <a:t>#grad1 {</a:t>
            </a:r>
            <a:br>
              <a:rPr lang="en-US" sz="1600" dirty="0" smtClean="0"/>
            </a:br>
            <a:r>
              <a:rPr lang="en-US" sz="1600" dirty="0" smtClean="0"/>
              <a:t>  /* Safari 5.1 to 6.0 */</a:t>
            </a:r>
            <a:br>
              <a:rPr lang="en-US" sz="1600" dirty="0" smtClean="0"/>
            </a:br>
            <a:r>
              <a:rPr lang="en-US" sz="1600" dirty="0" smtClean="0"/>
              <a:t>  background: -</a:t>
            </a:r>
            <a:r>
              <a:rPr lang="en-US" sz="1600" dirty="0" err="1" smtClean="0"/>
              <a:t>webkit</a:t>
            </a:r>
            <a:r>
              <a:rPr lang="en-US" sz="1600" dirty="0" smtClean="0"/>
              <a:t>-radial-gradient(60% 55%, closest-</a:t>
            </a:r>
            <a:r>
              <a:rPr lang="en-US" sz="1600" dirty="0" err="1" smtClean="0"/>
              <a:t>side,blue,green,yellow,black</a:t>
            </a:r>
            <a:r>
              <a:rPr lang="en-US" sz="1600" dirty="0" smtClean="0"/>
              <a:t>); </a:t>
            </a:r>
            <a:br>
              <a:rPr lang="en-US" sz="1600" dirty="0" smtClean="0"/>
            </a:br>
            <a:r>
              <a:rPr lang="en-US" sz="1600" dirty="0" smtClean="0"/>
              <a:t>  /* For Opera 11.6 to 12.0 */</a:t>
            </a:r>
            <a:br>
              <a:rPr lang="en-US" sz="1600" dirty="0" smtClean="0"/>
            </a:br>
            <a:r>
              <a:rPr lang="en-US" sz="1600" dirty="0" smtClean="0"/>
              <a:t>  background: -o-radial-gradient(60% 55%, closest-</a:t>
            </a:r>
            <a:r>
              <a:rPr lang="en-US" sz="1600" dirty="0" err="1" smtClean="0"/>
              <a:t>side,blue,green,yellow,black</a:t>
            </a:r>
            <a:r>
              <a:rPr lang="en-US" sz="1600" dirty="0" smtClean="0"/>
              <a:t>);</a:t>
            </a:r>
            <a:br>
              <a:rPr lang="en-US" sz="1600" dirty="0" smtClean="0"/>
            </a:br>
            <a:r>
              <a:rPr lang="en-US" sz="1600" dirty="0" smtClean="0"/>
              <a:t>  /* For Firefox 3.6 to 15 */</a:t>
            </a:r>
            <a:br>
              <a:rPr lang="en-US" sz="1600" dirty="0" smtClean="0"/>
            </a:br>
            <a:r>
              <a:rPr lang="en-US" sz="1600" dirty="0" smtClean="0"/>
              <a:t>  background: -</a:t>
            </a:r>
            <a:r>
              <a:rPr lang="en-US" sz="1600" dirty="0" err="1" smtClean="0"/>
              <a:t>moz</a:t>
            </a:r>
            <a:r>
              <a:rPr lang="en-US" sz="1600" dirty="0" smtClean="0"/>
              <a:t>-radial-gradient(60% 55%, closest-</a:t>
            </a:r>
            <a:r>
              <a:rPr lang="en-US" sz="1600" dirty="0" err="1" smtClean="0"/>
              <a:t>side,blue,green,yellow,black</a:t>
            </a:r>
            <a:r>
              <a:rPr lang="en-US" sz="1600" dirty="0" smtClean="0"/>
              <a:t>);</a:t>
            </a:r>
            <a:br>
              <a:rPr lang="en-US" sz="1600" dirty="0" smtClean="0"/>
            </a:br>
            <a:r>
              <a:rPr lang="en-US" sz="1600" dirty="0" smtClean="0"/>
              <a:t>  /* Standard syntax */</a:t>
            </a:r>
            <a:br>
              <a:rPr lang="en-US" sz="1600" dirty="0" smtClean="0"/>
            </a:br>
            <a:r>
              <a:rPr lang="en-US" sz="1600" dirty="0" smtClean="0"/>
              <a:t>  </a:t>
            </a:r>
            <a:r>
              <a:rPr lang="en-US" sz="1600" dirty="0" smtClean="0">
                <a:solidFill>
                  <a:srgbClr val="C00000"/>
                </a:solidFill>
              </a:rPr>
              <a:t>background: radial-gradient(60% 55%, closest-</a:t>
            </a:r>
            <a:r>
              <a:rPr lang="en-US" sz="1600" dirty="0" err="1" smtClean="0">
                <a:solidFill>
                  <a:srgbClr val="C00000"/>
                </a:solidFill>
              </a:rPr>
              <a:t>side,blue,green,yellow,black</a:t>
            </a:r>
            <a:r>
              <a:rPr lang="en-US" sz="1600" dirty="0" smtClean="0">
                <a:solidFill>
                  <a:srgbClr val="C00000"/>
                </a:solidFill>
              </a:rPr>
              <a:t>);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}</a:t>
            </a:r>
            <a:br>
              <a:rPr lang="en-US" sz="1600" dirty="0" smtClean="0"/>
            </a:br>
            <a:endParaRPr lang="bg-BG" sz="1600" dirty="0" smtClean="0"/>
          </a:p>
          <a:p>
            <a:pPr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background: radial-gradient(60% 55%, farthest-</a:t>
            </a:r>
            <a:r>
              <a:rPr lang="en-US" sz="1600" dirty="0" err="1" smtClean="0">
                <a:solidFill>
                  <a:srgbClr val="C00000"/>
                </a:solidFill>
              </a:rPr>
              <a:t>side,blue,green,yellow,black</a:t>
            </a:r>
            <a:r>
              <a:rPr lang="en-US" sz="1600" dirty="0" smtClean="0">
                <a:solidFill>
                  <a:srgbClr val="C00000"/>
                </a:solidFill>
              </a:rPr>
              <a:t>);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background: radial-gradient(60% 55%, closest-</a:t>
            </a:r>
            <a:r>
              <a:rPr lang="en-US" sz="1600" dirty="0" err="1" smtClean="0">
                <a:solidFill>
                  <a:srgbClr val="C00000"/>
                </a:solidFill>
              </a:rPr>
              <a:t>corner,blue,green,yellow,black</a:t>
            </a:r>
            <a:r>
              <a:rPr lang="en-US" sz="1600" dirty="0" smtClean="0">
                <a:solidFill>
                  <a:srgbClr val="C00000"/>
                </a:solidFill>
              </a:rPr>
              <a:t>);</a:t>
            </a:r>
            <a:endParaRPr lang="bg-BG" sz="1600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background: radial-gradient(60% 55%, farthest-</a:t>
            </a:r>
            <a:r>
              <a:rPr lang="en-US" sz="1600" dirty="0" err="1" smtClean="0">
                <a:solidFill>
                  <a:srgbClr val="C00000"/>
                </a:solidFill>
              </a:rPr>
              <a:t>corner,blue,green,yellow,black</a:t>
            </a:r>
            <a:r>
              <a:rPr lang="en-US" sz="1600" dirty="0" smtClean="0">
                <a:solidFill>
                  <a:srgbClr val="C00000"/>
                </a:solidFill>
              </a:rPr>
              <a:t>);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51369" t="34076" r="34525" b="7712"/>
          <a:stretch>
            <a:fillRect/>
          </a:stretch>
        </p:blipFill>
        <p:spPr bwMode="auto">
          <a:xfrm>
            <a:off x="7884368" y="1844824"/>
            <a:ext cx="835465" cy="216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 l="51467" t="21924" r="24477" b="20347"/>
          <a:stretch>
            <a:fillRect/>
          </a:stretch>
        </p:blipFill>
        <p:spPr bwMode="auto">
          <a:xfrm>
            <a:off x="7715250" y="4712677"/>
            <a:ext cx="1428750" cy="214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Повтаряне на радиален градиент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6512" y="1484784"/>
            <a:ext cx="8229600" cy="4525963"/>
          </a:xfrm>
        </p:spPr>
        <p:txBody>
          <a:bodyPr>
            <a:normAutofit/>
          </a:bodyPr>
          <a:lstStyle/>
          <a:p>
            <a:r>
              <a:rPr lang="bg-BG" sz="2000" dirty="0" smtClean="0"/>
              <a:t>Чрез функцията </a:t>
            </a:r>
            <a:r>
              <a:rPr lang="en-US" sz="2000" dirty="0" smtClean="0">
                <a:solidFill>
                  <a:srgbClr val="C00000"/>
                </a:solidFill>
              </a:rPr>
              <a:t>repeating-radial-gradient()</a:t>
            </a:r>
          </a:p>
          <a:p>
            <a:r>
              <a:rPr lang="bg-BG" sz="2000" b="1" dirty="0" smtClean="0"/>
              <a:t>Пример.</a:t>
            </a:r>
            <a:endParaRPr lang="en-US" sz="2000" b="1" dirty="0" smtClean="0"/>
          </a:p>
          <a:p>
            <a:pPr>
              <a:buNone/>
            </a:pPr>
            <a:r>
              <a:rPr lang="en-US" sz="2000" dirty="0" smtClean="0"/>
              <a:t>#grad {</a:t>
            </a:r>
            <a:br>
              <a:rPr lang="en-US" sz="2000" dirty="0" smtClean="0"/>
            </a:br>
            <a:r>
              <a:rPr lang="en-US" sz="2000" dirty="0" smtClean="0"/>
              <a:t>  /* For Safari 5.1 to 6.0 */</a:t>
            </a:r>
            <a:br>
              <a:rPr lang="en-US" sz="2000" dirty="0" smtClean="0"/>
            </a:br>
            <a:r>
              <a:rPr lang="en-US" sz="2000" dirty="0" smtClean="0"/>
              <a:t>  background: -</a:t>
            </a:r>
            <a:r>
              <a:rPr lang="en-US" sz="2000" dirty="0" err="1" smtClean="0"/>
              <a:t>webkit</a:t>
            </a:r>
            <a:r>
              <a:rPr lang="en-US" sz="2000" dirty="0" smtClean="0"/>
              <a:t>-repeating-radial-gradient(red, yellow 10%, green 15%);</a:t>
            </a:r>
            <a:br>
              <a:rPr lang="en-US" sz="2000" dirty="0" smtClean="0"/>
            </a:br>
            <a:r>
              <a:rPr lang="en-US" sz="2000" dirty="0" smtClean="0"/>
              <a:t>  /* For Opera 11.6 to 12.0 */</a:t>
            </a:r>
            <a:br>
              <a:rPr lang="en-US" sz="2000" dirty="0" smtClean="0"/>
            </a:br>
            <a:r>
              <a:rPr lang="en-US" sz="2000" dirty="0" smtClean="0"/>
              <a:t>  background: -o-repeating-radial-gradient(red, yellow 10%, green 15%);</a:t>
            </a:r>
            <a:br>
              <a:rPr lang="en-US" sz="2000" dirty="0" smtClean="0"/>
            </a:br>
            <a:r>
              <a:rPr lang="en-US" sz="2000" dirty="0" smtClean="0"/>
              <a:t>  /* For Firefox 3.6 to 15 */</a:t>
            </a:r>
            <a:br>
              <a:rPr lang="en-US" sz="2000" dirty="0" smtClean="0"/>
            </a:br>
            <a:r>
              <a:rPr lang="en-US" sz="2000" dirty="0" smtClean="0"/>
              <a:t>  background: -</a:t>
            </a:r>
            <a:r>
              <a:rPr lang="en-US" sz="2000" dirty="0" err="1" smtClean="0"/>
              <a:t>moz</a:t>
            </a:r>
            <a:r>
              <a:rPr lang="en-US" sz="2000" dirty="0" smtClean="0"/>
              <a:t>-repeating-radial-gradient(red, yellow 10%, green 15%);</a:t>
            </a:r>
            <a:br>
              <a:rPr lang="en-US" sz="2000" dirty="0" smtClean="0"/>
            </a:br>
            <a:r>
              <a:rPr lang="en-US" sz="2000" dirty="0" smtClean="0"/>
              <a:t>  /* Standard syntax */</a:t>
            </a:r>
            <a:br>
              <a:rPr lang="en-US" sz="2000" dirty="0" smtClean="0"/>
            </a:br>
            <a:r>
              <a:rPr lang="en-US" sz="2000" dirty="0" smtClean="0"/>
              <a:t>  </a:t>
            </a:r>
            <a:r>
              <a:rPr lang="en-US" sz="2000" dirty="0" smtClean="0">
                <a:solidFill>
                  <a:srgbClr val="C00000"/>
                </a:solidFill>
              </a:rPr>
              <a:t>background: repeating-radial-gradient(red, yellow 10%, green 15%);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} </a:t>
            </a:r>
            <a:endParaRPr lang="en-US" sz="2000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369" t="45111" r="30086" b="31861"/>
          <a:stretch>
            <a:fillRect/>
          </a:stretch>
        </p:blipFill>
        <p:spPr bwMode="auto">
          <a:xfrm>
            <a:off x="6935904" y="5277980"/>
            <a:ext cx="2208096" cy="158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Трансформации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g-BG" dirty="0" smtClean="0"/>
              <a:t>Ефекти чрез промяна на формата, размера и позицията</a:t>
            </a:r>
          </a:p>
          <a:p>
            <a:r>
              <a:rPr lang="en-US" dirty="0" smtClean="0"/>
              <a:t>2D </a:t>
            </a:r>
            <a:r>
              <a:rPr lang="bg-BG" dirty="0" smtClean="0"/>
              <a:t>или </a:t>
            </a:r>
            <a:r>
              <a:rPr lang="en-US" dirty="0" smtClean="0"/>
              <a:t>3D </a:t>
            </a:r>
            <a:r>
              <a:rPr lang="bg-BG" dirty="0" smtClean="0"/>
              <a:t>трансформации</a:t>
            </a:r>
          </a:p>
          <a:p>
            <a:r>
              <a:rPr lang="bg-BG" dirty="0" smtClean="0"/>
              <a:t>Ефекти:</a:t>
            </a:r>
          </a:p>
          <a:p>
            <a:pPr lvl="1"/>
            <a:r>
              <a:rPr lang="bg-BG" dirty="0" smtClean="0"/>
              <a:t>Преместване</a:t>
            </a:r>
          </a:p>
          <a:p>
            <a:pPr lvl="1"/>
            <a:r>
              <a:rPr lang="bg-BG" dirty="0" smtClean="0"/>
              <a:t>Промяна на размера</a:t>
            </a:r>
          </a:p>
          <a:p>
            <a:pPr lvl="1"/>
            <a:r>
              <a:rPr lang="bg-BG" dirty="0" smtClean="0"/>
              <a:t>Обръщане</a:t>
            </a:r>
          </a:p>
          <a:p>
            <a:pPr lvl="1"/>
            <a:r>
              <a:rPr lang="bg-BG" dirty="0" smtClean="0"/>
              <a:t>Завъртане</a:t>
            </a:r>
          </a:p>
          <a:p>
            <a:pPr lvl="1"/>
            <a:r>
              <a:rPr lang="bg-BG" dirty="0" smtClean="0"/>
              <a:t>?</a:t>
            </a:r>
          </a:p>
          <a:p>
            <a:r>
              <a:rPr lang="en-US" dirty="0" smtClean="0"/>
              <a:t>move, scale, turn, spin, and stretch elements.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2D </a:t>
            </a:r>
            <a:r>
              <a:rPr lang="bg-BG" b="1" dirty="0" smtClean="0"/>
              <a:t>трансформации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0768"/>
            <a:ext cx="8229600" cy="5517232"/>
          </a:xfrm>
        </p:spPr>
        <p:txBody>
          <a:bodyPr>
            <a:normAutofit fontScale="62500" lnSpcReduction="20000"/>
          </a:bodyPr>
          <a:lstStyle/>
          <a:p>
            <a:r>
              <a:rPr lang="bg-BG" dirty="0" smtClean="0"/>
              <a:t>Чрез методите: </a:t>
            </a:r>
            <a:r>
              <a:rPr lang="en-US" dirty="0" smtClean="0">
                <a:solidFill>
                  <a:srgbClr val="C00000"/>
                </a:solidFill>
              </a:rPr>
              <a:t>translate()</a:t>
            </a:r>
            <a:r>
              <a:rPr lang="bg-BG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rotate()</a:t>
            </a:r>
            <a:r>
              <a:rPr lang="bg-BG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scale()</a:t>
            </a:r>
            <a:r>
              <a:rPr lang="bg-BG" dirty="0" smtClean="0">
                <a:solidFill>
                  <a:srgbClr val="C00000"/>
                </a:solidFill>
              </a:rPr>
              <a:t>, </a:t>
            </a:r>
            <a:r>
              <a:rPr lang="en-US" dirty="0" smtClean="0">
                <a:solidFill>
                  <a:srgbClr val="C00000"/>
                </a:solidFill>
              </a:rPr>
              <a:t>skew()</a:t>
            </a:r>
            <a:r>
              <a:rPr lang="bg-BG" dirty="0" smtClean="0">
                <a:solidFill>
                  <a:srgbClr val="C00000"/>
                </a:solidFill>
              </a:rPr>
              <a:t> и </a:t>
            </a:r>
            <a:r>
              <a:rPr lang="en-US" dirty="0" smtClean="0">
                <a:solidFill>
                  <a:srgbClr val="C00000"/>
                </a:solidFill>
              </a:rPr>
              <a:t>matrix()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rotate() </a:t>
            </a:r>
            <a:r>
              <a:rPr lang="bg-BG" dirty="0" smtClean="0"/>
              <a:t>– завъртане на елементите по часовниковата стрелка на дадения ъгъл, за въртене в обратна посока се използват отрицателни стойности</a:t>
            </a:r>
            <a:endParaRPr lang="bg-BG" b="1" dirty="0" smtClean="0"/>
          </a:p>
          <a:p>
            <a:r>
              <a:rPr lang="bg-BG" b="1" dirty="0" smtClean="0"/>
              <a:t>Пример</a:t>
            </a:r>
            <a:r>
              <a:rPr lang="en-US" b="1" dirty="0" smtClean="0"/>
              <a:t>.</a:t>
            </a:r>
            <a:r>
              <a:rPr lang="bg-BG" b="1" dirty="0" smtClean="0"/>
              <a:t>  </a:t>
            </a:r>
            <a:r>
              <a:rPr lang="bg-BG" dirty="0" smtClean="0"/>
              <a:t>Ротация на 30 градуса по часовниковата стрелка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div {</a:t>
            </a:r>
            <a:r>
              <a:rPr lang="bg-BG" dirty="0" smtClean="0"/>
              <a:t> ...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-ms-transform: rotate(30deg); /* IE 9 */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-transform: rotate(30deg); /* Chrome, Safari, Opera */</a:t>
            </a:r>
            <a:br>
              <a:rPr lang="en-US" dirty="0" smtClean="0"/>
            </a:br>
            <a:r>
              <a:rPr lang="en-US" dirty="0" smtClean="0"/>
              <a:t>   </a:t>
            </a:r>
            <a:r>
              <a:rPr lang="en-US" dirty="0" smtClean="0">
                <a:solidFill>
                  <a:srgbClr val="C00000"/>
                </a:solidFill>
              </a:rPr>
              <a:t> transform: rotate(30deg);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pPr>
              <a:buNone/>
            </a:pPr>
            <a:r>
              <a:rPr lang="en-US" dirty="0" smtClean="0"/>
              <a:t>&lt;div&gt;Hello&lt;/div&gt;</a:t>
            </a:r>
            <a:endParaRPr lang="bg-BG" dirty="0" smtClean="0"/>
          </a:p>
          <a:p>
            <a:pPr>
              <a:buNone/>
            </a:pPr>
            <a:endParaRPr lang="bg-BG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translate() </a:t>
            </a:r>
            <a:r>
              <a:rPr lang="bg-BG" dirty="0" smtClean="0"/>
              <a:t>– елемента се премества на позиция определена от двата параметъра (ляво, горе) спрямо текущото положение</a:t>
            </a:r>
            <a:endParaRPr lang="en-US" dirty="0" smtClean="0"/>
          </a:p>
          <a:p>
            <a:r>
              <a:rPr lang="bg-BG" b="1" dirty="0" smtClean="0"/>
              <a:t>Пример. </a:t>
            </a:r>
            <a:r>
              <a:rPr lang="bg-BG" dirty="0" smtClean="0"/>
              <a:t>Транслация с </a:t>
            </a:r>
            <a:r>
              <a:rPr lang="en-US" dirty="0" smtClean="0"/>
              <a:t>50 pixels </a:t>
            </a:r>
            <a:r>
              <a:rPr lang="bg-BG" dirty="0" smtClean="0"/>
              <a:t>от ляво и 1</a:t>
            </a:r>
            <a:r>
              <a:rPr lang="en-US" dirty="0" smtClean="0"/>
              <a:t>00 pixels </a:t>
            </a:r>
            <a:r>
              <a:rPr lang="bg-BG" dirty="0" smtClean="0"/>
              <a:t>от горе</a:t>
            </a:r>
            <a:endParaRPr lang="en-US" b="1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-ms-transform: translate(50px,100px); /* IE 9 */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-transform: translate(50px,100px); /* Chrome, Safari, Opera */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transform: translate(50px,100px);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073" t="36120" r="38076" b="48265"/>
          <a:stretch>
            <a:fillRect/>
          </a:stretch>
        </p:blipFill>
        <p:spPr bwMode="auto">
          <a:xfrm>
            <a:off x="7451583" y="0"/>
            <a:ext cx="1692417" cy="173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16946" t="28707" r="71238" b="54732"/>
          <a:stretch>
            <a:fillRect/>
          </a:stretch>
        </p:blipFill>
        <p:spPr bwMode="auto">
          <a:xfrm>
            <a:off x="7236296" y="3140968"/>
            <a:ext cx="1907704" cy="141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16942" t="31388" r="71045" b="50789"/>
          <a:stretch>
            <a:fillRect/>
          </a:stretch>
        </p:blipFill>
        <p:spPr bwMode="auto">
          <a:xfrm>
            <a:off x="7956376" y="1700809"/>
            <a:ext cx="118762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6176" y="274638"/>
            <a:ext cx="3024336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Vertical Navigation Bar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3106688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list-style-type:none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a:link,a:visited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color:#FFFFFF;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background-color:#98bf21;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width:120px;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padding:4px;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text-decoration:none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text-transform:uppercase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endParaRPr lang="bg-BG" sz="1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076" t="19421" r="37023" b="67562"/>
          <a:stretch/>
        </p:blipFill>
        <p:spPr bwMode="auto">
          <a:xfrm>
            <a:off x="7685484" y="2348880"/>
            <a:ext cx="1279004" cy="13081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07904" y="-27384"/>
            <a:ext cx="3977580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a:hover,a:active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background-color:#7A991A;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Font typeface="Arial" pitchFamily="34" charset="0"/>
              <a:buNone/>
            </a:pPr>
            <a:endParaRPr lang="en-US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="#home"&gt;Home&lt;/a&gt;&lt;/li&gt;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="#news"&gt;News&lt;/a&gt;&lt;/li&gt;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="#contact"&gt;Contact&lt;/a&gt;&lt;/li&gt;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="#about"&gt;About&lt;/a&gt;&lt;/li&gt;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&lt;/html&gt;</a:t>
            </a:r>
          </a:p>
          <a:p>
            <a:endParaRPr lang="bg-BG" sz="1800" dirty="0"/>
          </a:p>
        </p:txBody>
      </p:sp>
    </p:spTree>
    <p:extLst>
      <p:ext uri="{BB962C8B-B14F-4D97-AF65-F5344CB8AC3E}">
        <p14:creationId xmlns:p14="http://schemas.microsoft.com/office/powerpoint/2010/main" xmlns="" val="38459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2D </a:t>
            </a:r>
            <a:r>
              <a:rPr lang="bg-BG" b="1" dirty="0" smtClean="0"/>
              <a:t>трансформации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5257800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 smtClean="0">
                <a:solidFill>
                  <a:srgbClr val="C00000"/>
                </a:solidFill>
              </a:rPr>
              <a:t>scale() </a:t>
            </a:r>
            <a:r>
              <a:rPr lang="bg-BG" sz="4200" dirty="0" smtClean="0"/>
              <a:t>– елементите намаляват или се увеличават в зависимост от параметрите за ширина и височина</a:t>
            </a:r>
            <a:endParaRPr lang="en-US" sz="4200" dirty="0" smtClean="0"/>
          </a:p>
          <a:p>
            <a:r>
              <a:rPr lang="bg-BG" sz="4200" b="1" dirty="0" smtClean="0"/>
              <a:t>Пример.  </a:t>
            </a:r>
            <a:r>
              <a:rPr lang="bg-BG" sz="4200" dirty="0" smtClean="0"/>
              <a:t>Увеличаване 2 пъти по ширина и 4 пъти във височина</a:t>
            </a:r>
            <a:endParaRPr lang="en-US" sz="4200" dirty="0" smtClean="0"/>
          </a:p>
          <a:p>
            <a:pPr>
              <a:buNone/>
            </a:pPr>
            <a:r>
              <a:rPr lang="en-US" sz="4200" dirty="0" smtClean="0"/>
              <a:t>div {</a:t>
            </a:r>
            <a:br>
              <a:rPr lang="en-US" sz="4200" dirty="0" smtClean="0"/>
            </a:br>
            <a:r>
              <a:rPr lang="en-US" sz="4200" dirty="0" smtClean="0"/>
              <a:t>    -ms-transform: scale(2,4); /* IE 9 */</a:t>
            </a:r>
            <a:br>
              <a:rPr lang="en-US" sz="4200" dirty="0" smtClean="0"/>
            </a:br>
            <a:r>
              <a:rPr lang="en-US" sz="4200" dirty="0" smtClean="0"/>
              <a:t>    -</a:t>
            </a:r>
            <a:r>
              <a:rPr lang="en-US" sz="4200" dirty="0" err="1" smtClean="0"/>
              <a:t>webkit</a:t>
            </a:r>
            <a:r>
              <a:rPr lang="en-US" sz="4200" dirty="0" smtClean="0"/>
              <a:t>-transform: scale(2,4); /* Chrome, Safari, Opera */</a:t>
            </a:r>
            <a:br>
              <a:rPr lang="en-US" sz="4200" dirty="0" smtClean="0"/>
            </a:br>
            <a:r>
              <a:rPr lang="en-US" sz="4200" dirty="0" smtClean="0"/>
              <a:t>    </a:t>
            </a:r>
            <a:r>
              <a:rPr lang="en-US" sz="4200" dirty="0" smtClean="0">
                <a:solidFill>
                  <a:srgbClr val="C00000"/>
                </a:solidFill>
              </a:rPr>
              <a:t>transform: scale(2,4);</a:t>
            </a:r>
            <a:r>
              <a:rPr lang="en-US" sz="4200" dirty="0" smtClean="0"/>
              <a:t/>
            </a:r>
            <a:br>
              <a:rPr lang="en-US" sz="4200" dirty="0" smtClean="0"/>
            </a:br>
            <a:r>
              <a:rPr lang="en-US" sz="4200" dirty="0" smtClean="0"/>
              <a:t>} </a:t>
            </a:r>
          </a:p>
          <a:p>
            <a:endParaRPr lang="bg-BG" sz="4200" dirty="0" smtClean="0"/>
          </a:p>
          <a:p>
            <a:r>
              <a:rPr lang="en-US" sz="4200" dirty="0" smtClean="0">
                <a:solidFill>
                  <a:srgbClr val="C00000"/>
                </a:solidFill>
              </a:rPr>
              <a:t>skew() </a:t>
            </a:r>
            <a:r>
              <a:rPr lang="bg-BG" sz="4200" dirty="0" smtClean="0"/>
              <a:t>– елемента се завърта на дадения ъгъл в зависимост от параметрите дадени за хоризонталната и вертикалната линия </a:t>
            </a:r>
          </a:p>
          <a:p>
            <a:r>
              <a:rPr lang="bg-BG" sz="4200" b="1" dirty="0" smtClean="0"/>
              <a:t>Пример.</a:t>
            </a:r>
            <a:r>
              <a:rPr lang="bg-BG" sz="4200" dirty="0" smtClean="0"/>
              <a:t> Завъртане на елемента 30 градуса по хоризонтала и 20 градуса по вертикала</a:t>
            </a:r>
            <a:endParaRPr lang="en-US" sz="4200" dirty="0" smtClean="0"/>
          </a:p>
          <a:p>
            <a:pPr>
              <a:buNone/>
            </a:pPr>
            <a:r>
              <a:rPr lang="en-US" sz="4200" dirty="0" smtClean="0"/>
              <a:t>div {</a:t>
            </a:r>
            <a:br>
              <a:rPr lang="en-US" sz="4200" dirty="0" smtClean="0"/>
            </a:br>
            <a:r>
              <a:rPr lang="en-US" sz="4200" dirty="0" smtClean="0"/>
              <a:t>    -ms-transform: skew(30deg,20deg); /* IE 9 */</a:t>
            </a:r>
            <a:br>
              <a:rPr lang="en-US" sz="4200" dirty="0" smtClean="0"/>
            </a:br>
            <a:r>
              <a:rPr lang="en-US" sz="4200" dirty="0" smtClean="0"/>
              <a:t>    -</a:t>
            </a:r>
            <a:r>
              <a:rPr lang="en-US" sz="4200" dirty="0" err="1" smtClean="0"/>
              <a:t>webkit</a:t>
            </a:r>
            <a:r>
              <a:rPr lang="en-US" sz="4200" dirty="0" smtClean="0"/>
              <a:t>-transform: skew(30deg,20deg); /* Chrome, Safari, Opera */</a:t>
            </a:r>
            <a:br>
              <a:rPr lang="en-US" sz="4200" dirty="0" smtClean="0"/>
            </a:br>
            <a:r>
              <a:rPr lang="en-US" sz="4200" dirty="0" smtClean="0"/>
              <a:t>   </a:t>
            </a:r>
            <a:r>
              <a:rPr lang="en-US" sz="4200" dirty="0" smtClean="0">
                <a:solidFill>
                  <a:srgbClr val="C00000"/>
                </a:solidFill>
              </a:rPr>
              <a:t> transform: skew(30deg,20deg);</a:t>
            </a:r>
            <a:r>
              <a:rPr lang="en-US" sz="4200" dirty="0" smtClean="0"/>
              <a:t/>
            </a:r>
            <a:br>
              <a:rPr lang="en-US" sz="4200" dirty="0" smtClean="0"/>
            </a:br>
            <a:r>
              <a:rPr lang="en-US" sz="4200" dirty="0" smtClean="0"/>
              <a:t>}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7143" t="19874" r="71337" b="61523"/>
          <a:stretch>
            <a:fillRect/>
          </a:stretch>
        </p:blipFill>
        <p:spPr bwMode="auto">
          <a:xfrm>
            <a:off x="7650339" y="0"/>
            <a:ext cx="1493661" cy="142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270" t="16889" r="25636" b="30233"/>
          <a:stretch>
            <a:fillRect/>
          </a:stretch>
        </p:blipFill>
        <p:spPr bwMode="auto">
          <a:xfrm>
            <a:off x="7596336" y="1844824"/>
            <a:ext cx="1369500" cy="196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17150" t="23999" r="69346" b="58317"/>
          <a:stretch>
            <a:fillRect/>
          </a:stretch>
        </p:blipFill>
        <p:spPr bwMode="auto">
          <a:xfrm>
            <a:off x="7663097" y="5229200"/>
            <a:ext cx="1480903" cy="1408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2D </a:t>
            </a:r>
            <a:r>
              <a:rPr lang="bg-BG" b="1" dirty="0" smtClean="0"/>
              <a:t>трансформации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506916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matrix() </a:t>
            </a:r>
            <a:r>
              <a:rPr lang="bg-BG" dirty="0" smtClean="0"/>
              <a:t>– комбинира всики методи за </a:t>
            </a:r>
            <a:r>
              <a:rPr lang="en-US" dirty="0" smtClean="0"/>
              <a:t>2D </a:t>
            </a:r>
            <a:r>
              <a:rPr lang="bg-BG" dirty="0" smtClean="0"/>
              <a:t>трансформации в един</a:t>
            </a:r>
            <a:endParaRPr lang="en-US" dirty="0" smtClean="0"/>
          </a:p>
          <a:p>
            <a:r>
              <a:rPr lang="bg-BG" dirty="0" smtClean="0"/>
              <a:t>Има 6 параметъра</a:t>
            </a:r>
            <a:r>
              <a:rPr lang="en-US" dirty="0" smtClean="0"/>
              <a:t> </a:t>
            </a:r>
            <a:endParaRPr lang="bg-BG" dirty="0" smtClean="0"/>
          </a:p>
          <a:p>
            <a:pPr>
              <a:buNone/>
            </a:pPr>
            <a:r>
              <a:rPr lang="en-US" sz="2800" dirty="0" smtClean="0"/>
              <a:t>matrix(</a:t>
            </a:r>
            <a:r>
              <a:rPr lang="en-US" sz="2800" dirty="0" err="1" smtClean="0"/>
              <a:t>scaleX</a:t>
            </a:r>
            <a:r>
              <a:rPr lang="en-US" sz="2800" dirty="0" smtClean="0"/>
              <a:t>(),</a:t>
            </a:r>
            <a:r>
              <a:rPr lang="en-US" sz="2800" dirty="0" err="1" smtClean="0"/>
              <a:t>skewY</a:t>
            </a:r>
            <a:r>
              <a:rPr lang="en-US" sz="2800" dirty="0" smtClean="0"/>
              <a:t>(),</a:t>
            </a:r>
            <a:r>
              <a:rPr lang="en-US" sz="2800" dirty="0" err="1" smtClean="0"/>
              <a:t>skewX</a:t>
            </a:r>
            <a:r>
              <a:rPr lang="en-US" sz="2800" dirty="0" smtClean="0"/>
              <a:t>(),</a:t>
            </a:r>
            <a:r>
              <a:rPr lang="en-US" sz="2800" dirty="0" err="1" smtClean="0"/>
              <a:t>scaleY</a:t>
            </a:r>
            <a:r>
              <a:rPr lang="en-US" sz="2800" dirty="0" smtClean="0"/>
              <a:t>(),</a:t>
            </a:r>
            <a:r>
              <a:rPr lang="en-US" sz="2800" dirty="0" err="1" smtClean="0"/>
              <a:t>translateX</a:t>
            </a:r>
            <a:r>
              <a:rPr lang="en-US" sz="2800" dirty="0" smtClean="0"/>
              <a:t>(),</a:t>
            </a:r>
            <a:r>
              <a:rPr lang="en-US" sz="2800" dirty="0" err="1" smtClean="0"/>
              <a:t>translateY</a:t>
            </a:r>
            <a:r>
              <a:rPr lang="en-US" sz="2800" dirty="0" smtClean="0"/>
              <a:t>())</a:t>
            </a:r>
            <a:endParaRPr lang="en-US" sz="2800" dirty="0" smtClean="0"/>
          </a:p>
          <a:p>
            <a:r>
              <a:rPr lang="bg-BG" b="1" dirty="0" smtClean="0"/>
              <a:t>Пример. </a:t>
            </a:r>
            <a:r>
              <a:rPr lang="bg-BG" dirty="0" smtClean="0"/>
              <a:t>Завъртане на елемент на 30 градуса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-ms-transform: matrix(0.866,0.5,-0.5,0.866,0,0); /* IE 9 */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-transform: matrix(0.866,0.5,-0.5,0.866,0,0); /* Chrome, Safari, Opera */</a:t>
            </a:r>
            <a:br>
              <a:rPr lang="en-US" dirty="0" smtClean="0"/>
            </a:br>
            <a:r>
              <a:rPr lang="en-US" dirty="0" smtClean="0"/>
              <a:t>   </a:t>
            </a:r>
            <a:r>
              <a:rPr lang="en-US" dirty="0" smtClean="0">
                <a:solidFill>
                  <a:srgbClr val="C00000"/>
                </a:solidFill>
              </a:rPr>
              <a:t> transform: matrix(0.866,0.5,-0.5,0.866,0,0);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212852" y="-3"/>
          <a:ext cx="5931148" cy="6858002"/>
        </p:xfrm>
        <a:graphic>
          <a:graphicData uri="http://schemas.openxmlformats.org/drawingml/2006/table">
            <a:tbl>
              <a:tblPr/>
              <a:tblGrid>
                <a:gridCol w="2007220"/>
                <a:gridCol w="3923928"/>
              </a:tblGrid>
              <a:tr h="308251"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Метод</a:t>
                      </a:r>
                      <a:endParaRPr lang="en-US" sz="1600" dirty="0"/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Описание</a:t>
                      </a:r>
                      <a:endParaRPr lang="en-US" sz="1600" dirty="0"/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2341">
                <a:tc>
                  <a:txBody>
                    <a:bodyPr/>
                    <a:lstStyle/>
                    <a:p>
                      <a:r>
                        <a:rPr lang="en-US" sz="1600" dirty="0"/>
                        <a:t>matrix(</a:t>
                      </a:r>
                      <a:r>
                        <a:rPr lang="en-US" sz="1600" i="1" dirty="0" err="1"/>
                        <a:t>n,n,n,n,n,n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transformation, using a matrix of six values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translate(</a:t>
                      </a:r>
                      <a:r>
                        <a:rPr lang="en-US" sz="1600" i="1"/>
                        <a:t>x,y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translation, moving the element along the X- and the Y-axis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translateX(</a:t>
                      </a:r>
                      <a:r>
                        <a:rPr lang="en-US" sz="1600" i="1"/>
                        <a:t>n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translation, moving the element along the X-axis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translateY(</a:t>
                      </a:r>
                      <a:r>
                        <a:rPr lang="en-US" sz="1600" i="1"/>
                        <a:t>n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translation, moving the element along the Y-axis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 dirty="0"/>
                        <a:t>scale(</a:t>
                      </a:r>
                      <a:r>
                        <a:rPr lang="en-US" sz="1600" i="1" dirty="0" err="1"/>
                        <a:t>x,y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scale transformation, changing the elements width and height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scaleX(</a:t>
                      </a:r>
                      <a:r>
                        <a:rPr lang="en-US" sz="1600" i="1"/>
                        <a:t>n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scale transformation, changing the element's width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scaleY(</a:t>
                      </a:r>
                      <a:r>
                        <a:rPr lang="en-US" sz="1600" i="1"/>
                        <a:t>n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scale transformation, changing the element's height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rotate(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rotation, the angle is specified in the parameter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skew(</a:t>
                      </a:r>
                      <a:r>
                        <a:rPr lang="en-US" sz="1600" i="1"/>
                        <a:t>x-angle,y-angle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skew transformation along the X- and the Y-axis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skewX(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skew transformation along the X-axis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741">
                <a:tc>
                  <a:txBody>
                    <a:bodyPr/>
                    <a:lstStyle/>
                    <a:p>
                      <a:r>
                        <a:rPr lang="en-US" sz="1600"/>
                        <a:t>skewY(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2D skew transformation along the Y-axis</a:t>
                      </a:r>
                    </a:p>
                  </a:txBody>
                  <a:tcPr marL="40774" marR="40774" marT="20387" marB="203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2008" y="44624"/>
          <a:ext cx="2987824" cy="2225040"/>
        </p:xfrm>
        <a:graphic>
          <a:graphicData uri="http://schemas.openxmlformats.org/drawingml/2006/table">
            <a:tbl>
              <a:tblPr/>
              <a:tblGrid>
                <a:gridCol w="1115616"/>
                <a:gridCol w="1872208"/>
              </a:tblGrid>
              <a:tr h="0"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Свойство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Описание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hlinkClick r:id="rId2"/>
                        </a:rPr>
                        <a:t>transform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Applies a 2D or 3D transformation to an element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hlinkClick r:id="rId3"/>
                        </a:rPr>
                        <a:t>transform-origin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bg-BG" sz="1600" dirty="0" smtClean="0"/>
                        <a:t>Позволява смяна на позицията на трансформирания елемент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5496" y="2566059"/>
            <a:ext cx="316835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div</a:t>
            </a:r>
            <a:br>
              <a:rPr lang="en-US" dirty="0" smtClean="0"/>
            </a:b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transform: rotate(45deg);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transform-origin:20% 40%;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/>
              <a:t>-ms-transform: rotate(45deg); /* IE 9 */</a:t>
            </a:r>
            <a:br>
              <a:rPr lang="en-US" dirty="0" smtClean="0"/>
            </a:br>
            <a:r>
              <a:rPr lang="en-US" dirty="0" smtClean="0"/>
              <a:t>-ms-transform-origin:20% 40%; /* IE 9 */</a:t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dirty="0" err="1" smtClean="0"/>
              <a:t>webkit</a:t>
            </a:r>
            <a:r>
              <a:rPr lang="en-US" dirty="0" smtClean="0"/>
              <a:t>-transform: rotate(45deg); /* Chrome, Safari, Opera */</a:t>
            </a:r>
            <a:br>
              <a:rPr lang="en-US" dirty="0" smtClean="0"/>
            </a:br>
            <a:r>
              <a:rPr lang="en-US" dirty="0" smtClean="0"/>
              <a:t>-webkit-transform-origin:20% 40%; /* Chrome, Safari, Opera */</a:t>
            </a:r>
            <a:br>
              <a:rPr lang="en-US" dirty="0" smtClean="0"/>
            </a:br>
            <a:r>
              <a:rPr lang="en-US" dirty="0" smtClean="0"/>
              <a:t>} 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3D</a:t>
            </a:r>
            <a:r>
              <a:rPr lang="bg-BG" b="1" dirty="0" smtClean="0"/>
              <a:t> трансформации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5257800"/>
          </a:xfrm>
        </p:spPr>
        <p:txBody>
          <a:bodyPr>
            <a:normAutofit fontScale="70000" lnSpcReduction="20000"/>
          </a:bodyPr>
          <a:lstStyle/>
          <a:p>
            <a:r>
              <a:rPr lang="bg-BG" dirty="0" smtClean="0"/>
              <a:t>Чрез методите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rotateX</a:t>
            </a:r>
            <a:r>
              <a:rPr lang="en-US" dirty="0" smtClean="0">
                <a:solidFill>
                  <a:srgbClr val="C00000"/>
                </a:solidFill>
              </a:rPr>
              <a:t>()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и </a:t>
            </a:r>
            <a:r>
              <a:rPr lang="en-US" dirty="0" err="1" smtClean="0">
                <a:solidFill>
                  <a:srgbClr val="C00000"/>
                </a:solidFill>
              </a:rPr>
              <a:t>rotateY</a:t>
            </a:r>
            <a:r>
              <a:rPr lang="en-US" dirty="0" smtClean="0">
                <a:solidFill>
                  <a:srgbClr val="C00000"/>
                </a:solidFill>
              </a:rPr>
              <a:t>()</a:t>
            </a:r>
          </a:p>
          <a:p>
            <a:r>
              <a:rPr lang="en-US" dirty="0" err="1" smtClean="0"/>
              <a:t>rotateX</a:t>
            </a:r>
            <a:r>
              <a:rPr lang="en-US" dirty="0" smtClean="0"/>
              <a:t>() </a:t>
            </a:r>
            <a:r>
              <a:rPr lang="bg-BG" dirty="0" smtClean="0"/>
              <a:t>– елемента се завърта около оста </a:t>
            </a:r>
            <a:r>
              <a:rPr lang="en-US" dirty="0" smtClean="0"/>
              <a:t>X</a:t>
            </a:r>
            <a:r>
              <a:rPr lang="bg-BG" dirty="0" smtClean="0"/>
              <a:t> на дадения ъгъл</a:t>
            </a:r>
            <a:endParaRPr lang="en-US" dirty="0" smtClean="0"/>
          </a:p>
          <a:p>
            <a:r>
              <a:rPr lang="bg-BG" b="1" dirty="0" smtClean="0"/>
              <a:t>Пример. </a:t>
            </a:r>
            <a:r>
              <a:rPr lang="bg-BG" dirty="0" smtClean="0"/>
              <a:t>Завъртане на елемента на 120 градуса по хоризонталата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-transform: </a:t>
            </a:r>
            <a:r>
              <a:rPr lang="en-US" dirty="0" err="1" smtClean="0"/>
              <a:t>rotateX</a:t>
            </a:r>
            <a:r>
              <a:rPr lang="en-US" dirty="0" smtClean="0"/>
              <a:t>(120deg); /* Chrome, Safari, Opera */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transform: </a:t>
            </a:r>
            <a:r>
              <a:rPr lang="en-US" dirty="0" err="1" smtClean="0">
                <a:solidFill>
                  <a:srgbClr val="C00000"/>
                </a:solidFill>
              </a:rPr>
              <a:t>rotateX</a:t>
            </a:r>
            <a:r>
              <a:rPr lang="en-US" dirty="0" smtClean="0">
                <a:solidFill>
                  <a:srgbClr val="C00000"/>
                </a:solidFill>
              </a:rPr>
              <a:t>(120deg);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pPr>
              <a:buNone/>
            </a:pPr>
            <a:endParaRPr lang="bg-BG" dirty="0" smtClean="0"/>
          </a:p>
          <a:p>
            <a:r>
              <a:rPr lang="en-US" dirty="0" err="1" smtClean="0"/>
              <a:t>rotateY</a:t>
            </a:r>
            <a:r>
              <a:rPr lang="en-US" dirty="0" smtClean="0"/>
              <a:t>() </a:t>
            </a:r>
            <a:r>
              <a:rPr lang="bg-BG" dirty="0" smtClean="0"/>
              <a:t>– елемента се завърта около оста </a:t>
            </a:r>
            <a:r>
              <a:rPr lang="en-US" dirty="0" smtClean="0"/>
              <a:t>Y</a:t>
            </a:r>
            <a:r>
              <a:rPr lang="bg-BG" dirty="0" smtClean="0"/>
              <a:t> на дадения ъгъл</a:t>
            </a:r>
            <a:endParaRPr lang="en-US" dirty="0" smtClean="0"/>
          </a:p>
          <a:p>
            <a:r>
              <a:rPr lang="bg-BG" b="1" dirty="0" smtClean="0"/>
              <a:t>Пример. </a:t>
            </a:r>
            <a:r>
              <a:rPr lang="bg-BG" dirty="0" smtClean="0"/>
              <a:t>Завъртане на елемента на 130 градуса по вертикалата</a:t>
            </a:r>
            <a:endParaRPr lang="en-US" b="1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-transform: </a:t>
            </a:r>
            <a:r>
              <a:rPr lang="en-US" dirty="0" err="1" smtClean="0"/>
              <a:t>rotateY</a:t>
            </a:r>
            <a:r>
              <a:rPr lang="en-US" dirty="0" smtClean="0"/>
              <a:t>(130deg); /* Chrome, Safari, Opera */</a:t>
            </a:r>
            <a:br>
              <a:rPr lang="en-US" dirty="0" smtClean="0"/>
            </a:br>
            <a:r>
              <a:rPr lang="en-US" dirty="0" smtClean="0"/>
              <a:t>   </a:t>
            </a:r>
            <a:r>
              <a:rPr lang="en-US" dirty="0" smtClean="0">
                <a:solidFill>
                  <a:srgbClr val="C00000"/>
                </a:solidFill>
              </a:rPr>
              <a:t> transform: </a:t>
            </a:r>
            <a:r>
              <a:rPr lang="en-US" dirty="0" err="1" smtClean="0">
                <a:solidFill>
                  <a:srgbClr val="C00000"/>
                </a:solidFill>
              </a:rPr>
              <a:t>rotateY</a:t>
            </a:r>
            <a:r>
              <a:rPr lang="en-US" dirty="0" smtClean="0">
                <a:solidFill>
                  <a:srgbClr val="C00000"/>
                </a:solidFill>
              </a:rPr>
              <a:t>(130deg);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6946" t="27918" r="73212" b="59779"/>
          <a:stretch>
            <a:fillRect/>
          </a:stretch>
        </p:blipFill>
        <p:spPr bwMode="auto">
          <a:xfrm>
            <a:off x="7668344" y="3068960"/>
            <a:ext cx="1444546" cy="12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2" cstate="print"/>
          <a:srcRect l="16946" t="79969" r="73212" b="8359"/>
          <a:stretch>
            <a:fillRect/>
          </a:stretch>
        </p:blipFill>
        <p:spPr bwMode="auto">
          <a:xfrm>
            <a:off x="5940152" y="6065913"/>
            <a:ext cx="1444546" cy="7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l="51566" t="47750" r="38668" b="29400"/>
          <a:stretch>
            <a:fillRect/>
          </a:stretch>
        </p:blipFill>
        <p:spPr bwMode="auto">
          <a:xfrm>
            <a:off x="7738970" y="4992879"/>
            <a:ext cx="1513550" cy="186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3419872" cy="6858000"/>
        </p:xfrm>
        <a:graphic>
          <a:graphicData uri="http://schemas.openxmlformats.org/drawingml/2006/table">
            <a:tbl>
              <a:tblPr/>
              <a:tblGrid>
                <a:gridCol w="932402"/>
                <a:gridCol w="2487470"/>
              </a:tblGrid>
              <a:tr h="338182">
                <a:tc>
                  <a:txBody>
                    <a:bodyPr/>
                    <a:lstStyle/>
                    <a:p>
                      <a:r>
                        <a:rPr lang="en-US" sz="1600" dirty="0"/>
                        <a:t>Property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Description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6114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2"/>
                        </a:rPr>
                        <a:t>transform</a:t>
                      </a:r>
                      <a:endParaRPr lang="en-US" sz="1600" dirty="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Applies a 2D or 3D transformation to an element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159">
                <a:tc>
                  <a:txBody>
                    <a:bodyPr/>
                    <a:lstStyle/>
                    <a:p>
                      <a:r>
                        <a:rPr lang="en-US" sz="1600">
                          <a:hlinkClick r:id="rId3"/>
                        </a:rPr>
                        <a:t>transform-origin</a:t>
                      </a:r>
                      <a:endParaRPr lang="en-US" sz="160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Allows you to change the position on transformed elements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6636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4"/>
                        </a:rPr>
                        <a:t>transform-style</a:t>
                      </a:r>
                      <a:endParaRPr lang="en-US" sz="1600" dirty="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Specifies how nested elements are rendered in 3D space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6636">
                <a:tc>
                  <a:txBody>
                    <a:bodyPr/>
                    <a:lstStyle/>
                    <a:p>
                      <a:r>
                        <a:rPr lang="en-US" sz="1600">
                          <a:hlinkClick r:id="rId5"/>
                        </a:rPr>
                        <a:t>perspective</a:t>
                      </a:r>
                      <a:endParaRPr lang="en-US" sz="160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Specifies the perspective on how 3D elements are viewed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6114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6"/>
                        </a:rPr>
                        <a:t>perspective-origin</a:t>
                      </a:r>
                      <a:endParaRPr lang="en-US" sz="1600" dirty="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Specifies the bottom position of 3D elements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159">
                <a:tc>
                  <a:txBody>
                    <a:bodyPr/>
                    <a:lstStyle/>
                    <a:p>
                      <a:r>
                        <a:rPr lang="en-US" sz="1600">
                          <a:hlinkClick r:id="rId7"/>
                        </a:rPr>
                        <a:t>backface-visibility</a:t>
                      </a:r>
                      <a:endParaRPr lang="en-US" sz="160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whether or not an element should be visible when not facing the screen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419872" y="-68077"/>
          <a:ext cx="5724128" cy="6953461"/>
        </p:xfrm>
        <a:graphic>
          <a:graphicData uri="http://schemas.openxmlformats.org/drawingml/2006/table">
            <a:tbl>
              <a:tblPr/>
              <a:tblGrid>
                <a:gridCol w="1800200"/>
                <a:gridCol w="3923928"/>
              </a:tblGrid>
              <a:tr h="254001">
                <a:tc>
                  <a:txBody>
                    <a:bodyPr/>
                    <a:lstStyle/>
                    <a:p>
                      <a:r>
                        <a:rPr lang="en-US" sz="1600" dirty="0"/>
                        <a:t>Function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Description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0">
                <a:tc>
                  <a:txBody>
                    <a:bodyPr/>
                    <a:lstStyle/>
                    <a:p>
                      <a:r>
                        <a:rPr lang="en-US" sz="1600" dirty="0"/>
                        <a:t>matrix3d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(</a:t>
                      </a:r>
                      <a:r>
                        <a:rPr lang="en-US" sz="1600" i="1" dirty="0" err="1"/>
                        <a:t>n,n,n,n,n,n,n,n,n,n,n,n,n,n,n,n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Defines a 3D transformation, using a 4x4 matrix of 16 values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1">
                <a:tc>
                  <a:txBody>
                    <a:bodyPr/>
                    <a:lstStyle/>
                    <a:p>
                      <a:r>
                        <a:rPr lang="en-US" sz="1600" dirty="0"/>
                        <a:t>translate3d(</a:t>
                      </a:r>
                      <a:r>
                        <a:rPr lang="en-US" sz="1600" i="1" dirty="0" err="1"/>
                        <a:t>x,y,z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Defines a 3D translation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4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translateX</a:t>
                      </a:r>
                      <a:r>
                        <a:rPr lang="en-US" sz="1600" dirty="0"/>
                        <a:t>(</a:t>
                      </a:r>
                      <a:r>
                        <a:rPr lang="en-US" sz="1600" i="1" dirty="0"/>
                        <a:t>x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translation, using only the value for the X-axis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499">
                <a:tc>
                  <a:txBody>
                    <a:bodyPr/>
                    <a:lstStyle/>
                    <a:p>
                      <a:r>
                        <a:rPr lang="en-US" sz="1600"/>
                        <a:t>translateY(</a:t>
                      </a:r>
                      <a:r>
                        <a:rPr lang="en-US" sz="1600" i="1"/>
                        <a:t>y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translation, using only the value for the Y-axis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499">
                <a:tc>
                  <a:txBody>
                    <a:bodyPr/>
                    <a:lstStyle/>
                    <a:p>
                      <a:r>
                        <a:rPr lang="en-US" sz="1600" dirty="0" err="1"/>
                        <a:t>translateZ</a:t>
                      </a:r>
                      <a:r>
                        <a:rPr lang="en-US" sz="1600" dirty="0"/>
                        <a:t>(</a:t>
                      </a:r>
                      <a:r>
                        <a:rPr lang="en-US" sz="1600" i="1" dirty="0"/>
                        <a:t>z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translation, using only the value for the Z-axis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6964">
                <a:tc>
                  <a:txBody>
                    <a:bodyPr/>
                    <a:lstStyle/>
                    <a:p>
                      <a:r>
                        <a:rPr lang="en-US" sz="1600"/>
                        <a:t>scale3d(</a:t>
                      </a:r>
                      <a:r>
                        <a:rPr lang="en-US" sz="1600" i="1"/>
                        <a:t>x,y,z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scale transformation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0">
                <a:tc>
                  <a:txBody>
                    <a:bodyPr/>
                    <a:lstStyle/>
                    <a:p>
                      <a:r>
                        <a:rPr lang="en-US" sz="1600"/>
                        <a:t>scaleX(</a:t>
                      </a:r>
                      <a:r>
                        <a:rPr lang="en-US" sz="1600" i="1"/>
                        <a:t>x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scale transformation by giving a value for the X-axis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9136">
                <a:tc>
                  <a:txBody>
                    <a:bodyPr/>
                    <a:lstStyle/>
                    <a:p>
                      <a:r>
                        <a:rPr lang="en-US" sz="1600" dirty="0" err="1"/>
                        <a:t>scaleY</a:t>
                      </a:r>
                      <a:r>
                        <a:rPr lang="en-US" sz="1600" dirty="0"/>
                        <a:t>(</a:t>
                      </a:r>
                      <a:r>
                        <a:rPr lang="en-US" sz="1600" i="1" dirty="0"/>
                        <a:t>y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scale transformation by giving a value for the Y-axis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0">
                <a:tc>
                  <a:txBody>
                    <a:bodyPr/>
                    <a:lstStyle/>
                    <a:p>
                      <a:r>
                        <a:rPr lang="en-US" sz="1600"/>
                        <a:t>scaleZ(</a:t>
                      </a:r>
                      <a:r>
                        <a:rPr lang="en-US" sz="1600" i="1"/>
                        <a:t>z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scale transformation by giving a value for the Z-axis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1">
                <a:tc>
                  <a:txBody>
                    <a:bodyPr/>
                    <a:lstStyle/>
                    <a:p>
                      <a:r>
                        <a:rPr lang="en-US" sz="1600"/>
                        <a:t>rotate3d(</a:t>
                      </a:r>
                      <a:r>
                        <a:rPr lang="en-US" sz="1600" i="1"/>
                        <a:t>x,y,z,angle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rotation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638">
                <a:tc>
                  <a:txBody>
                    <a:bodyPr/>
                    <a:lstStyle/>
                    <a:p>
                      <a:r>
                        <a:rPr lang="en-US" sz="1600"/>
                        <a:t>rotateX(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rotation along the X-axis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87">
                <a:tc>
                  <a:txBody>
                    <a:bodyPr/>
                    <a:lstStyle/>
                    <a:p>
                      <a:r>
                        <a:rPr lang="en-US" sz="1600"/>
                        <a:t>rotateY(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rotation along the Y-axis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736">
                <a:tc>
                  <a:txBody>
                    <a:bodyPr/>
                    <a:lstStyle/>
                    <a:p>
                      <a:r>
                        <a:rPr lang="en-US" sz="1600"/>
                        <a:t>rotateZ(</a:t>
                      </a:r>
                      <a:r>
                        <a:rPr lang="en-US" sz="1600" i="1"/>
                        <a:t>angle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3D rotation along the Z-axis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4329">
                <a:tc>
                  <a:txBody>
                    <a:bodyPr/>
                    <a:lstStyle/>
                    <a:p>
                      <a:r>
                        <a:rPr lang="en-US" sz="1600"/>
                        <a:t>perspective(</a:t>
                      </a:r>
                      <a:r>
                        <a:rPr lang="en-US" sz="1600" i="1"/>
                        <a:t>n</a:t>
                      </a:r>
                      <a:r>
                        <a:rPr lang="en-US" sz="1600"/>
                        <a:t>)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Defines a perspective view for a 3D transformed element</a:t>
                      </a:r>
                    </a:p>
                  </a:txBody>
                  <a:tcPr marL="37630" marR="37630" marT="18815" marB="188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Transitions</a:t>
            </a:r>
            <a:r>
              <a:rPr lang="bg-BG" b="1" dirty="0" smtClean="0"/>
              <a:t> (ефекти)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9144000" cy="5589240"/>
          </a:xfrm>
        </p:spPr>
        <p:txBody>
          <a:bodyPr>
            <a:normAutofit fontScale="62500" lnSpcReduction="20000"/>
          </a:bodyPr>
          <a:lstStyle/>
          <a:p>
            <a:r>
              <a:rPr lang="bg-BG" dirty="0" smtClean="0"/>
              <a:t>Добавяне на ефект, позволяващ на елемента постепенно да промени един стил с друг без използване на </a:t>
            </a:r>
            <a:r>
              <a:rPr lang="en-US" dirty="0" smtClean="0"/>
              <a:t>Flash </a:t>
            </a:r>
            <a:r>
              <a:rPr lang="bg-BG" dirty="0" smtClean="0"/>
              <a:t>анимации или </a:t>
            </a:r>
            <a:r>
              <a:rPr lang="en-US" dirty="0" smtClean="0"/>
              <a:t>JavaScript</a:t>
            </a:r>
          </a:p>
          <a:p>
            <a:r>
              <a:rPr lang="bg-BG" dirty="0" smtClean="0"/>
              <a:t>Трябва да се определят 2 неща:  </a:t>
            </a:r>
            <a:r>
              <a:rPr lang="en-US" dirty="0" smtClean="0"/>
              <a:t>CSS </a:t>
            </a:r>
            <a:r>
              <a:rPr lang="bg-BG" dirty="0" smtClean="0"/>
              <a:t> свойство, на което искаме да добавим ефект и продължителност на ефекта (ако липсва продължителност, =0 =&gt; няма ефект )</a:t>
            </a:r>
          </a:p>
          <a:p>
            <a:endParaRPr lang="en-US" dirty="0" smtClean="0"/>
          </a:p>
          <a:p>
            <a:r>
              <a:rPr lang="bg-BG" b="1" dirty="0" smtClean="0"/>
              <a:t>Пример. </a:t>
            </a:r>
            <a:r>
              <a:rPr lang="bg-BG" dirty="0" smtClean="0"/>
              <a:t>Довавяне на ефект на свойството </a:t>
            </a:r>
            <a:r>
              <a:rPr lang="en-US" dirty="0" smtClean="0"/>
              <a:t>width </a:t>
            </a:r>
            <a:r>
              <a:rPr lang="bg-BG" dirty="0" smtClean="0"/>
              <a:t>с продължителност 2 секунди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-transition: width 2s; /* For Safari 3.1 to 6.0 */</a:t>
            </a:r>
            <a:br>
              <a:rPr lang="en-US" dirty="0" smtClean="0"/>
            </a:br>
            <a:r>
              <a:rPr lang="en-US" dirty="0" smtClean="0"/>
              <a:t>  </a:t>
            </a:r>
            <a:r>
              <a:rPr lang="en-US" dirty="0" smtClean="0">
                <a:solidFill>
                  <a:srgbClr val="C00000"/>
                </a:solidFill>
              </a:rPr>
              <a:t>  transition: width 2s;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  <a:endParaRPr lang="bg-BG" dirty="0" smtClean="0"/>
          </a:p>
          <a:p>
            <a:pPr>
              <a:buNone/>
            </a:pPr>
            <a:endParaRPr lang="en-US" dirty="0" smtClean="0"/>
          </a:p>
          <a:p>
            <a:r>
              <a:rPr lang="bg-BG" dirty="0" smtClean="0"/>
              <a:t>Ефекта запова, когато определеното свойство си промени стойността</a:t>
            </a:r>
          </a:p>
          <a:p>
            <a:endParaRPr lang="en-US" dirty="0" smtClean="0"/>
          </a:p>
          <a:p>
            <a:r>
              <a:rPr lang="bg-BG" b="1" dirty="0" smtClean="0"/>
              <a:t>Пример.  </a:t>
            </a:r>
            <a:r>
              <a:rPr lang="bg-BG" dirty="0" smtClean="0"/>
              <a:t>Ефект започва при поставяне на мишката отгоре върху </a:t>
            </a:r>
            <a:r>
              <a:rPr lang="en-US" dirty="0" smtClean="0"/>
              <a:t>&lt;div&gt; </a:t>
            </a:r>
            <a:r>
              <a:rPr lang="bg-BG" dirty="0" smtClean="0"/>
              <a:t>елемент и се връща в оригиналното състояние при преместване на мишката от елемента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div:hover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width: 300px;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468" t="28391" r="38964" b="56625"/>
          <a:stretch>
            <a:fillRect/>
          </a:stretch>
        </p:blipFill>
        <p:spPr bwMode="auto">
          <a:xfrm>
            <a:off x="1115616" y="404664"/>
            <a:ext cx="570425" cy="55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2" cstate="print"/>
          <a:srcRect l="51468" t="28391" r="38964" b="56625"/>
          <a:stretch>
            <a:fillRect/>
          </a:stretch>
        </p:blipFill>
        <p:spPr bwMode="auto">
          <a:xfrm>
            <a:off x="7164288" y="404664"/>
            <a:ext cx="1872208" cy="55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Множество ефекти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0000" lnSpcReduction="20000"/>
          </a:bodyPr>
          <a:lstStyle/>
          <a:p>
            <a:r>
              <a:rPr lang="bg-BG" dirty="0" smtClean="0"/>
              <a:t>Поставяне на ефекти за повече </a:t>
            </a:r>
            <a:r>
              <a:rPr lang="en-US" dirty="0" smtClean="0"/>
              <a:t>CSS</a:t>
            </a:r>
            <a:r>
              <a:rPr lang="bg-BG" dirty="0" smtClean="0"/>
              <a:t> свойства – с запетая се изброяват</a:t>
            </a:r>
          </a:p>
          <a:p>
            <a:r>
              <a:rPr lang="bg-BG" dirty="0" smtClean="0"/>
              <a:t> </a:t>
            </a:r>
            <a:r>
              <a:rPr lang="bg-BG" b="1" dirty="0" smtClean="0"/>
              <a:t>Пример. </a:t>
            </a:r>
            <a:r>
              <a:rPr lang="bg-BG" dirty="0" smtClean="0"/>
              <a:t>Поставяне на ефекти за </a:t>
            </a:r>
            <a:r>
              <a:rPr lang="en-US" dirty="0" smtClean="0"/>
              <a:t>width, height </a:t>
            </a:r>
            <a:r>
              <a:rPr lang="bg-BG" dirty="0" smtClean="0"/>
              <a:t>и </a:t>
            </a:r>
            <a:r>
              <a:rPr lang="en-US" dirty="0" smtClean="0"/>
              <a:t>transformation</a:t>
            </a:r>
            <a:r>
              <a:rPr lang="bg-BG" dirty="0" smtClean="0"/>
              <a:t>, които се осъществяват едновременно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-transition: width 2s, height 2s,-webkit-transform 2s;  /* For Safari 3.1 to 6.0 */</a:t>
            </a:r>
            <a:br>
              <a:rPr lang="en-US" dirty="0" smtClean="0"/>
            </a:br>
            <a:r>
              <a:rPr lang="en-US" dirty="0" smtClean="0"/>
              <a:t>   </a:t>
            </a:r>
            <a:r>
              <a:rPr lang="en-US" dirty="0" smtClean="0">
                <a:solidFill>
                  <a:srgbClr val="C00000"/>
                </a:solidFill>
              </a:rPr>
              <a:t> transition: width 2s, height 2s, transform 2s;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  <a:endParaRPr lang="bg-BG" dirty="0" smtClean="0"/>
          </a:p>
          <a:p>
            <a:pPr>
              <a:buNone/>
            </a:pPr>
            <a:r>
              <a:rPr lang="en-US" dirty="0" err="1" smtClean="0"/>
              <a:t>div:hover</a:t>
            </a:r>
            <a:r>
              <a:rPr lang="en-US" dirty="0" smtClean="0"/>
              <a:t> {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rgbClr val="C00000"/>
                </a:solidFill>
              </a:rPr>
              <a:t>width: 200px;</a:t>
            </a:r>
          </a:p>
          <a:p>
            <a:pPr>
              <a:buNone/>
            </a:pPr>
            <a:r>
              <a:rPr lang="en-US" dirty="0" smtClean="0">
                <a:solidFill>
                  <a:srgbClr val="C00000"/>
                </a:solidFill>
              </a:rPr>
              <a:t>    height: 200px;</a:t>
            </a:r>
          </a:p>
          <a:p>
            <a:pPr>
              <a:buNone/>
            </a:pPr>
            <a:r>
              <a:rPr lang="en-US" dirty="0" smtClean="0"/>
              <a:t>    -</a:t>
            </a:r>
            <a:r>
              <a:rPr lang="en-US" dirty="0" err="1" smtClean="0"/>
              <a:t>webkit</a:t>
            </a:r>
            <a:r>
              <a:rPr lang="en-US" dirty="0" smtClean="0"/>
              <a:t>-transform: rotate(180deg); /* Chrome, Safari, Opera */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rgbClr val="C00000"/>
                </a:solidFill>
              </a:rPr>
              <a:t>transform: rotate(180deg);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397" t="47338" r="38931" b="34673"/>
          <a:stretch>
            <a:fillRect/>
          </a:stretch>
        </p:blipFill>
        <p:spPr bwMode="auto">
          <a:xfrm>
            <a:off x="539552" y="548680"/>
            <a:ext cx="572965" cy="66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369" t="47189" r="30383" b="23140"/>
          <a:stretch>
            <a:fillRect/>
          </a:stretch>
        </p:blipFill>
        <p:spPr bwMode="auto">
          <a:xfrm>
            <a:off x="7740352" y="188640"/>
            <a:ext cx="1086876" cy="110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Множество ефекти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661248"/>
          </a:xfrm>
        </p:spPr>
        <p:txBody>
          <a:bodyPr>
            <a:normAutofit fontScale="55000" lnSpcReduction="20000"/>
          </a:bodyPr>
          <a:lstStyle/>
          <a:p>
            <a:r>
              <a:rPr lang="bg-BG" b="1" dirty="0" smtClean="0"/>
              <a:t>Пример. </a:t>
            </a:r>
            <a:r>
              <a:rPr lang="bg-BG" dirty="0" smtClean="0"/>
              <a:t>Използване на 4 свойства за определяне на ефект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/* For Safari 3.1 to 6.0 */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-transition-property: width;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-transition-duration: 1s;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-transition-timing-function: linear;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-transition-delay: 2s;</a:t>
            </a:r>
            <a:br>
              <a:rPr lang="en-US" dirty="0" smtClean="0"/>
            </a:br>
            <a:r>
              <a:rPr lang="en-US" dirty="0" smtClean="0"/>
              <a:t>    /* Standard syntax */</a:t>
            </a:r>
            <a:br>
              <a:rPr lang="en-US" dirty="0" smtClean="0"/>
            </a:br>
            <a:r>
              <a:rPr lang="en-US" dirty="0" smtClean="0"/>
              <a:t>   </a:t>
            </a:r>
            <a:r>
              <a:rPr lang="en-US" dirty="0" smtClean="0">
                <a:solidFill>
                  <a:srgbClr val="C00000"/>
                </a:solidFill>
              </a:rPr>
              <a:t> transition-property: width;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- ефекта е на това свойство</a:t>
            </a:r>
            <a:r>
              <a:rPr lang="en-US" dirty="0" smtClean="0">
                <a:solidFill>
                  <a:srgbClr val="C00000"/>
                </a:solidFill>
              </a:rPr>
              <a:t/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    transition-duration: 1s;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- продължителност на ефекта</a:t>
            </a:r>
            <a:r>
              <a:rPr lang="en-US" dirty="0" smtClean="0">
                <a:solidFill>
                  <a:srgbClr val="C00000"/>
                </a:solidFill>
              </a:rPr>
              <a:t/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    transition-timing-function: linear;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- функция за скоростта на ефекта (линейна – от началото до края скоростта е еднаква)</a:t>
            </a:r>
            <a:r>
              <a:rPr lang="en-US" dirty="0" smtClean="0">
                <a:solidFill>
                  <a:srgbClr val="C00000"/>
                </a:solidFill>
              </a:rPr>
              <a:t/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    transition-delay: 2s;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- ефекта започва с това забавяне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  <a:endParaRPr lang="bg-BG" dirty="0" smtClean="0"/>
          </a:p>
          <a:p>
            <a:pPr>
              <a:buNone/>
            </a:pPr>
            <a:r>
              <a:rPr lang="en-US" dirty="0" err="1" smtClean="0"/>
              <a:t>div:hover</a:t>
            </a:r>
            <a:r>
              <a:rPr lang="en-US" dirty="0" smtClean="0"/>
              <a:t> {</a:t>
            </a:r>
          </a:p>
          <a:p>
            <a:pPr>
              <a:buNone/>
            </a:pPr>
            <a:r>
              <a:rPr lang="en-US" dirty="0" smtClean="0"/>
              <a:t>    width: 200px;</a:t>
            </a:r>
          </a:p>
          <a:p>
            <a:pPr>
              <a:buNone/>
            </a:pPr>
            <a:r>
              <a:rPr lang="en-US" dirty="0" smtClean="0"/>
              <a:t>}</a:t>
            </a:r>
            <a:endParaRPr lang="bg-BG" dirty="0" smtClean="0"/>
          </a:p>
          <a:p>
            <a:pPr>
              <a:buNone/>
            </a:pPr>
            <a:endParaRPr lang="en-US" dirty="0" smtClean="0"/>
          </a:p>
          <a:p>
            <a:r>
              <a:rPr lang="bg-BG" b="1" dirty="0" smtClean="0"/>
              <a:t>Пример. </a:t>
            </a:r>
            <a:r>
              <a:rPr lang="bg-BG" dirty="0" smtClean="0"/>
              <a:t>Същото действие, но с използване само на едно свойство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-</a:t>
            </a:r>
            <a:r>
              <a:rPr lang="en-US" dirty="0" err="1" smtClean="0"/>
              <a:t>webkit</a:t>
            </a:r>
            <a:r>
              <a:rPr lang="en-US" dirty="0" smtClean="0"/>
              <a:t>-transition: width 1s linear 2s; /* For Safari 3.1 to 6.0 */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transition: width 1s linear 2s;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 smtClean="0"/>
              <a:t>Анимации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0688"/>
            <a:ext cx="9144000" cy="6237312"/>
          </a:xfrm>
        </p:spPr>
        <p:txBody>
          <a:bodyPr>
            <a:noAutofit/>
          </a:bodyPr>
          <a:lstStyle/>
          <a:p>
            <a:r>
              <a:rPr lang="bg-BG" sz="1600" dirty="0" smtClean="0"/>
              <a:t>Създаване на анимации, които да заменят </a:t>
            </a:r>
            <a:r>
              <a:rPr lang="en-US" sz="1600" dirty="0" smtClean="0"/>
              <a:t>Flash </a:t>
            </a:r>
            <a:r>
              <a:rPr lang="bg-BG" sz="1600" dirty="0" smtClean="0"/>
              <a:t>анимациите</a:t>
            </a:r>
            <a:r>
              <a:rPr lang="en-US" sz="1600" dirty="0" smtClean="0"/>
              <a:t>, </a:t>
            </a:r>
            <a:r>
              <a:rPr lang="bg-BG" sz="1600" dirty="0" smtClean="0"/>
              <a:t>анимираните изображения и кодовете на </a:t>
            </a:r>
            <a:r>
              <a:rPr lang="en-US" sz="1600" dirty="0" smtClean="0"/>
              <a:t>JavaScript</a:t>
            </a:r>
            <a:endParaRPr lang="bg-BG" sz="1600" dirty="0" smtClean="0"/>
          </a:p>
          <a:p>
            <a:r>
              <a:rPr lang="bg-BG" sz="1600" dirty="0" smtClean="0"/>
              <a:t>За елементите постепенно се променя един стил в друг</a:t>
            </a:r>
            <a:endParaRPr lang="en-US" sz="1600" dirty="0" smtClean="0"/>
          </a:p>
          <a:p>
            <a:r>
              <a:rPr lang="bg-BG" sz="1600" dirty="0" smtClean="0"/>
              <a:t>В правилото </a:t>
            </a:r>
            <a:r>
              <a:rPr lang="en-US" sz="1600" dirty="0" smtClean="0">
                <a:solidFill>
                  <a:srgbClr val="C00000"/>
                </a:solidFill>
              </a:rPr>
              <a:t>@</a:t>
            </a:r>
            <a:r>
              <a:rPr lang="en-US" sz="1600" dirty="0" err="1" smtClean="0">
                <a:solidFill>
                  <a:srgbClr val="C00000"/>
                </a:solidFill>
              </a:rPr>
              <a:t>keyframes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bg-BG" sz="1600" dirty="0" smtClean="0"/>
              <a:t>се създава анимацията – определя се </a:t>
            </a:r>
            <a:r>
              <a:rPr lang="en-US" sz="1600" dirty="0" smtClean="0"/>
              <a:t>CSS </a:t>
            </a:r>
            <a:r>
              <a:rPr lang="bg-BG" sz="1600" dirty="0" smtClean="0"/>
              <a:t>стил и анимацията постепенно ще смени текущия стил с новия</a:t>
            </a:r>
          </a:p>
          <a:p>
            <a:r>
              <a:rPr lang="bg-BG" sz="1600" dirty="0" smtClean="0"/>
              <a:t>Анимацията трябва да се свърже със селектор, иначе няма да има никакъв ефект – определят се поне име и продължителност на анимацията (продължителност =0 е по подразбиране и няма да има ефект)</a:t>
            </a:r>
          </a:p>
          <a:p>
            <a:r>
              <a:rPr lang="bg-BG" sz="1600" b="1" dirty="0" smtClean="0"/>
              <a:t>Пример. </a:t>
            </a:r>
            <a:r>
              <a:rPr lang="bg-BG" sz="1600" dirty="0" smtClean="0"/>
              <a:t>Свързване на анимацията </a:t>
            </a:r>
            <a:r>
              <a:rPr lang="en-US" sz="1600" dirty="0" smtClean="0"/>
              <a:t>"</a:t>
            </a:r>
            <a:r>
              <a:rPr lang="en-US" sz="1600" dirty="0" err="1" smtClean="0"/>
              <a:t>myfirst</a:t>
            </a:r>
            <a:r>
              <a:rPr lang="en-US" sz="1600" dirty="0" smtClean="0"/>
              <a:t>" </a:t>
            </a:r>
            <a:r>
              <a:rPr lang="bg-BG" sz="1600" dirty="0" smtClean="0"/>
              <a:t> (с продължителност 5 секунди) с елемент </a:t>
            </a:r>
            <a:r>
              <a:rPr lang="en-US" sz="1600" dirty="0" smtClean="0"/>
              <a:t>div</a:t>
            </a:r>
            <a:r>
              <a:rPr lang="bg-BG" sz="1600" dirty="0" smtClean="0"/>
              <a:t>. Цвета на фона на </a:t>
            </a:r>
            <a:r>
              <a:rPr lang="en-US" sz="1600" dirty="0" smtClean="0"/>
              <a:t>div </a:t>
            </a:r>
            <a:r>
              <a:rPr lang="bg-BG" sz="1600" dirty="0" smtClean="0"/>
              <a:t>елемента се променя постепенно от червен в жълт</a:t>
            </a:r>
            <a:r>
              <a:rPr lang="en-US" sz="1600" dirty="0" smtClean="0"/>
              <a:t> </a:t>
            </a:r>
            <a:endParaRPr lang="en-US" sz="1600" b="1" dirty="0" smtClean="0"/>
          </a:p>
          <a:p>
            <a:pPr>
              <a:buNone/>
            </a:pPr>
            <a:r>
              <a:rPr lang="en-US" sz="1600" dirty="0" smtClean="0"/>
              <a:t>div {</a:t>
            </a:r>
            <a:br>
              <a:rPr lang="en-US" sz="1600" dirty="0" smtClean="0"/>
            </a:br>
            <a:r>
              <a:rPr lang="en-US" sz="1600" dirty="0" smtClean="0"/>
              <a:t>    -</a:t>
            </a:r>
            <a:r>
              <a:rPr lang="en-US" sz="1600" dirty="0" err="1" smtClean="0"/>
              <a:t>webkit</a:t>
            </a:r>
            <a:r>
              <a:rPr lang="en-US" sz="1600" dirty="0" smtClean="0"/>
              <a:t>-animation: </a:t>
            </a:r>
            <a:r>
              <a:rPr lang="en-US" sz="1600" dirty="0" err="1" smtClean="0"/>
              <a:t>myfirst</a:t>
            </a:r>
            <a:r>
              <a:rPr lang="en-US" sz="1600" dirty="0" smtClean="0"/>
              <a:t> 5s; /* Chrome, Safari, Opera */</a:t>
            </a:r>
            <a:br>
              <a:rPr lang="en-US" sz="1600" dirty="0" smtClean="0"/>
            </a:br>
            <a:r>
              <a:rPr lang="en-US" sz="1600" dirty="0" smtClean="0"/>
              <a:t>    </a:t>
            </a:r>
            <a:r>
              <a:rPr lang="en-US" sz="1600" dirty="0" smtClean="0">
                <a:solidFill>
                  <a:srgbClr val="C00000"/>
                </a:solidFill>
              </a:rPr>
              <a:t>animation: </a:t>
            </a:r>
            <a:r>
              <a:rPr lang="en-US" sz="1600" dirty="0" err="1" smtClean="0">
                <a:solidFill>
                  <a:srgbClr val="C00000"/>
                </a:solidFill>
              </a:rPr>
              <a:t>myfirst</a:t>
            </a:r>
            <a:r>
              <a:rPr lang="en-US" sz="1600" dirty="0" smtClean="0">
                <a:solidFill>
                  <a:srgbClr val="C00000"/>
                </a:solidFill>
              </a:rPr>
              <a:t> 5s;</a:t>
            </a:r>
            <a:endParaRPr lang="bg-BG" sz="1600" dirty="0" smtClean="0"/>
          </a:p>
          <a:p>
            <a:pPr>
              <a:buNone/>
            </a:pPr>
            <a:r>
              <a:rPr lang="en-US" sz="1600" dirty="0" smtClean="0"/>
              <a:t>}</a:t>
            </a:r>
            <a:endParaRPr lang="bg-BG" sz="1600" dirty="0" smtClean="0"/>
          </a:p>
          <a:p>
            <a:pPr>
              <a:buNone/>
            </a:pPr>
            <a:r>
              <a:rPr lang="en-US" sz="1600" dirty="0" smtClean="0"/>
              <a:t>@-</a:t>
            </a:r>
            <a:r>
              <a:rPr lang="en-US" sz="1600" dirty="0" err="1" smtClean="0"/>
              <a:t>webkit-keyframes</a:t>
            </a:r>
            <a:r>
              <a:rPr lang="en-US" sz="1600" dirty="0" smtClean="0"/>
              <a:t> </a:t>
            </a:r>
            <a:r>
              <a:rPr lang="en-US" sz="1600" dirty="0" err="1" smtClean="0"/>
              <a:t>myfirst</a:t>
            </a:r>
            <a:r>
              <a:rPr lang="en-US" sz="1600" dirty="0" smtClean="0"/>
              <a:t> {</a:t>
            </a:r>
            <a:r>
              <a:rPr lang="bg-BG" sz="1600" dirty="0" smtClean="0"/>
              <a:t> 	</a:t>
            </a:r>
            <a:r>
              <a:rPr lang="en-US" sz="1600" dirty="0" smtClean="0"/>
              <a:t>/* Chrome, Safari, Opera */</a:t>
            </a:r>
            <a:endParaRPr lang="bg-BG" sz="1600" dirty="0" smtClean="0"/>
          </a:p>
          <a:p>
            <a:pPr>
              <a:buNone/>
            </a:pPr>
            <a:r>
              <a:rPr lang="bg-BG" sz="1600" dirty="0" smtClean="0"/>
              <a:t>       </a:t>
            </a:r>
            <a:r>
              <a:rPr lang="en-US" sz="1600" dirty="0" smtClean="0"/>
              <a:t>    from {background: red;}</a:t>
            </a:r>
            <a:br>
              <a:rPr lang="en-US" sz="1600" dirty="0" smtClean="0"/>
            </a:br>
            <a:r>
              <a:rPr lang="en-US" sz="1600" dirty="0" smtClean="0"/>
              <a:t>    to {background: yellow;}</a:t>
            </a:r>
            <a:endParaRPr lang="bg-BG" sz="1600" dirty="0" smtClean="0"/>
          </a:p>
          <a:p>
            <a:pPr>
              <a:buNone/>
            </a:pPr>
            <a:r>
              <a:rPr lang="en-US" sz="1600" dirty="0" smtClean="0"/>
              <a:t>}</a:t>
            </a:r>
            <a:endParaRPr lang="bg-BG" sz="1600" dirty="0" smtClean="0"/>
          </a:p>
          <a:p>
            <a:pPr>
              <a:buNone/>
            </a:pPr>
            <a:endParaRPr lang="bg-BG" sz="1600" dirty="0" smtClean="0"/>
          </a:p>
          <a:p>
            <a:pPr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@</a:t>
            </a:r>
            <a:r>
              <a:rPr lang="en-US" sz="1600" dirty="0" err="1" smtClean="0">
                <a:solidFill>
                  <a:srgbClr val="C00000"/>
                </a:solidFill>
              </a:rPr>
              <a:t>keyframes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en-US" sz="1600" dirty="0" err="1" smtClean="0">
                <a:solidFill>
                  <a:srgbClr val="C00000"/>
                </a:solidFill>
              </a:rPr>
              <a:t>myfirst</a:t>
            </a:r>
            <a:r>
              <a:rPr lang="en-US" sz="1600" dirty="0" smtClean="0">
                <a:solidFill>
                  <a:srgbClr val="C00000"/>
                </a:solidFill>
              </a:rPr>
              <a:t> {</a:t>
            </a:r>
            <a:r>
              <a:rPr lang="bg-BG" sz="1600" dirty="0" smtClean="0">
                <a:solidFill>
                  <a:srgbClr val="C00000"/>
                </a:solidFill>
              </a:rPr>
              <a:t>		</a:t>
            </a:r>
            <a:r>
              <a:rPr lang="en-US" sz="1600" dirty="0" smtClean="0"/>
              <a:t>/* Standard syntax */</a:t>
            </a:r>
            <a:r>
              <a:rPr lang="en-US" sz="1600" dirty="0" smtClean="0">
                <a:solidFill>
                  <a:srgbClr val="C00000"/>
                </a:solidFill>
              </a:rPr>
              <a:t/>
            </a:r>
            <a:br>
              <a:rPr lang="en-US" sz="1600" dirty="0" smtClean="0">
                <a:solidFill>
                  <a:srgbClr val="C00000"/>
                </a:solidFill>
              </a:rPr>
            </a:br>
            <a:r>
              <a:rPr lang="en-US" sz="1600" dirty="0" smtClean="0">
                <a:solidFill>
                  <a:srgbClr val="C00000"/>
                </a:solidFill>
              </a:rPr>
              <a:t>    from {background: red;}</a:t>
            </a:r>
            <a:br>
              <a:rPr lang="en-US" sz="1600" dirty="0" smtClean="0">
                <a:solidFill>
                  <a:srgbClr val="C00000"/>
                </a:solidFill>
              </a:rPr>
            </a:br>
            <a:r>
              <a:rPr lang="en-US" sz="1600" dirty="0" smtClean="0">
                <a:solidFill>
                  <a:srgbClr val="C00000"/>
                </a:solidFill>
              </a:rPr>
              <a:t>    to {background: yellow;}</a:t>
            </a:r>
            <a:endParaRPr lang="bg-BG" sz="1600" dirty="0" smtClean="0"/>
          </a:p>
          <a:p>
            <a:pPr>
              <a:buNone/>
            </a:pPr>
            <a:r>
              <a:rPr lang="en-US" sz="1600" dirty="0" smtClean="0"/>
              <a:t>}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478" t="47339" r="38975" b="37039"/>
          <a:stretch>
            <a:fillRect/>
          </a:stretch>
        </p:blipFill>
        <p:spPr bwMode="auto">
          <a:xfrm>
            <a:off x="6948264" y="3717032"/>
            <a:ext cx="569155" cy="58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 cstate="print"/>
          <a:srcRect l="51369" t="47476" r="39060" b="37224"/>
          <a:stretch>
            <a:fillRect/>
          </a:stretch>
        </p:blipFill>
        <p:spPr bwMode="auto">
          <a:xfrm>
            <a:off x="6948264" y="5517232"/>
            <a:ext cx="572965" cy="56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51281" t="47319" r="38806" b="37039"/>
          <a:stretch>
            <a:fillRect/>
          </a:stretch>
        </p:blipFill>
        <p:spPr bwMode="auto">
          <a:xfrm>
            <a:off x="6948264" y="4653136"/>
            <a:ext cx="588350" cy="58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Анимации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4664"/>
            <a:ext cx="9144000" cy="6453336"/>
          </a:xfrm>
        </p:spPr>
        <p:txBody>
          <a:bodyPr>
            <a:noAutofit/>
          </a:bodyPr>
          <a:lstStyle/>
          <a:p>
            <a:r>
              <a:rPr lang="bg-BG" sz="1600" dirty="0" smtClean="0"/>
              <a:t>Могат да се променят няколко свойства на даден елемент, колкото пъти искаме</a:t>
            </a:r>
          </a:p>
          <a:p>
            <a:r>
              <a:rPr lang="bg-BG" sz="1600" dirty="0" smtClean="0"/>
              <a:t>Определя се кога да се случат промяните в проценти или чрез използване на ключовите думи </a:t>
            </a:r>
            <a:r>
              <a:rPr lang="en-US" sz="1600" dirty="0" smtClean="0"/>
              <a:t>"from“</a:t>
            </a:r>
            <a:r>
              <a:rPr lang="bg-BG" sz="1600" dirty="0" smtClean="0"/>
              <a:t> (0%)</a:t>
            </a:r>
            <a:r>
              <a:rPr lang="en-US" sz="1600" dirty="0" smtClean="0"/>
              <a:t> </a:t>
            </a:r>
            <a:r>
              <a:rPr lang="bg-BG" sz="1600" dirty="0" smtClean="0"/>
              <a:t>и </a:t>
            </a:r>
            <a:r>
              <a:rPr lang="en-US" sz="1600" dirty="0" smtClean="0"/>
              <a:t>"to“</a:t>
            </a:r>
            <a:r>
              <a:rPr lang="bg-BG" sz="1600" dirty="0" smtClean="0"/>
              <a:t> (100%)</a:t>
            </a:r>
            <a:r>
              <a:rPr lang="en-US" sz="1600" dirty="0" smtClean="0"/>
              <a:t> </a:t>
            </a:r>
            <a:endParaRPr lang="bg-BG" sz="1600" dirty="0" smtClean="0"/>
          </a:p>
          <a:p>
            <a:r>
              <a:rPr lang="en-US" sz="1600" dirty="0" smtClean="0"/>
              <a:t>0% </a:t>
            </a:r>
            <a:r>
              <a:rPr lang="bg-BG" sz="1600" dirty="0" smtClean="0"/>
              <a:t>- старта на анимацията,</a:t>
            </a:r>
            <a:r>
              <a:rPr lang="en-US" sz="1600" dirty="0" smtClean="0"/>
              <a:t> 100% </a:t>
            </a:r>
            <a:r>
              <a:rPr lang="bg-BG" sz="1600" dirty="0" smtClean="0"/>
              <a:t>- края на анимацията</a:t>
            </a:r>
            <a:endParaRPr lang="en-US" sz="1600" dirty="0" smtClean="0"/>
          </a:p>
          <a:p>
            <a:r>
              <a:rPr lang="bg-BG" sz="1600" b="1" dirty="0" smtClean="0"/>
              <a:t>Пример. </a:t>
            </a:r>
            <a:r>
              <a:rPr lang="bg-BG" sz="1600" dirty="0" smtClean="0"/>
              <a:t>Смяна на фона, когато анимацията достигне 25%, 50% и когато приключи(=100%)</a:t>
            </a:r>
            <a:endParaRPr lang="en-US" sz="1600" dirty="0" smtClean="0"/>
          </a:p>
          <a:p>
            <a:pPr>
              <a:buNone/>
            </a:pPr>
            <a:r>
              <a:rPr lang="en-US" sz="1400" dirty="0" smtClean="0"/>
              <a:t>div {</a:t>
            </a:r>
          </a:p>
          <a:p>
            <a:pPr>
              <a:buNone/>
            </a:pPr>
            <a:r>
              <a:rPr lang="en-US" sz="1400" dirty="0" smtClean="0"/>
              <a:t>    width: 100px;</a:t>
            </a:r>
          </a:p>
          <a:p>
            <a:pPr>
              <a:buNone/>
            </a:pPr>
            <a:r>
              <a:rPr lang="en-US" sz="1400" dirty="0" smtClean="0"/>
              <a:t>    height: 100px;</a:t>
            </a:r>
          </a:p>
          <a:p>
            <a:pPr>
              <a:buNone/>
            </a:pPr>
            <a:r>
              <a:rPr lang="en-US" sz="1400" dirty="0" smtClean="0"/>
              <a:t>    background: red;</a:t>
            </a:r>
          </a:p>
          <a:p>
            <a:pPr>
              <a:buNone/>
            </a:pPr>
            <a:r>
              <a:rPr lang="en-US" sz="1400" dirty="0" smtClean="0"/>
              <a:t>    -</a:t>
            </a:r>
            <a:r>
              <a:rPr lang="en-US" sz="1400" dirty="0" err="1" smtClean="0"/>
              <a:t>webkit</a:t>
            </a:r>
            <a:r>
              <a:rPr lang="en-US" sz="1400" dirty="0" smtClean="0"/>
              <a:t>-animation: </a:t>
            </a:r>
            <a:r>
              <a:rPr lang="en-US" sz="1400" dirty="0" err="1" smtClean="0"/>
              <a:t>myfirst</a:t>
            </a:r>
            <a:r>
              <a:rPr lang="en-US" sz="1400" dirty="0" smtClean="0"/>
              <a:t> 5s; /* Chrome, Safari, Opera */</a:t>
            </a:r>
          </a:p>
          <a:p>
            <a:pPr>
              <a:buNone/>
            </a:pPr>
            <a:r>
              <a:rPr lang="en-US" sz="1400" dirty="0" smtClean="0"/>
              <a:t>    </a:t>
            </a:r>
            <a:r>
              <a:rPr lang="en-US" sz="1400" dirty="0" smtClean="0">
                <a:solidFill>
                  <a:srgbClr val="C00000"/>
                </a:solidFill>
              </a:rPr>
              <a:t>animation: </a:t>
            </a:r>
            <a:r>
              <a:rPr lang="en-US" sz="1400" dirty="0" err="1" smtClean="0">
                <a:solidFill>
                  <a:srgbClr val="C00000"/>
                </a:solidFill>
              </a:rPr>
              <a:t>myfirst</a:t>
            </a:r>
            <a:r>
              <a:rPr lang="en-US" sz="1400" dirty="0" smtClean="0">
                <a:solidFill>
                  <a:srgbClr val="C00000"/>
                </a:solidFill>
              </a:rPr>
              <a:t> 5s;</a:t>
            </a:r>
          </a:p>
          <a:p>
            <a:pPr>
              <a:buNone/>
            </a:pPr>
            <a:r>
              <a:rPr lang="en-US" sz="1400" dirty="0" smtClean="0"/>
              <a:t>}</a:t>
            </a:r>
            <a:endParaRPr lang="bg-BG" sz="1400" dirty="0" smtClean="0"/>
          </a:p>
          <a:p>
            <a:pPr>
              <a:buNone/>
            </a:pPr>
            <a:r>
              <a:rPr lang="en-US" sz="1400" dirty="0" smtClean="0"/>
              <a:t>/* Chrome, Safari, Opera */</a:t>
            </a:r>
            <a:endParaRPr lang="bg-BG" sz="1400" dirty="0" smtClean="0"/>
          </a:p>
          <a:p>
            <a:pPr>
              <a:buNone/>
            </a:pPr>
            <a:r>
              <a:rPr lang="en-US" sz="1400" dirty="0" smtClean="0"/>
              <a:t>@-</a:t>
            </a:r>
            <a:r>
              <a:rPr lang="en-US" sz="1400" dirty="0" err="1" smtClean="0"/>
              <a:t>webkit-keyframes</a:t>
            </a:r>
            <a:r>
              <a:rPr lang="en-US" sz="1400" dirty="0" smtClean="0"/>
              <a:t> </a:t>
            </a:r>
            <a:r>
              <a:rPr lang="en-US" sz="1400" dirty="0" err="1" smtClean="0"/>
              <a:t>myfirst</a:t>
            </a:r>
            <a:r>
              <a:rPr lang="en-US" sz="1400" dirty="0" smtClean="0"/>
              <a:t> {</a:t>
            </a:r>
            <a:br>
              <a:rPr lang="en-US" sz="1400" dirty="0" smtClean="0"/>
            </a:br>
            <a:r>
              <a:rPr lang="en-US" sz="1400" dirty="0" smtClean="0"/>
              <a:t>    0%   {background: red;}</a:t>
            </a:r>
            <a:br>
              <a:rPr lang="en-US" sz="1400" dirty="0" smtClean="0"/>
            </a:br>
            <a:r>
              <a:rPr lang="en-US" sz="1400" dirty="0" smtClean="0"/>
              <a:t>    25%  {background: yellow;}</a:t>
            </a:r>
            <a:br>
              <a:rPr lang="en-US" sz="1400" dirty="0" smtClean="0"/>
            </a:br>
            <a:r>
              <a:rPr lang="en-US" sz="1400" dirty="0" smtClean="0"/>
              <a:t>    50%  {background: blue;}</a:t>
            </a:r>
            <a:br>
              <a:rPr lang="en-US" sz="1400" dirty="0" smtClean="0"/>
            </a:br>
            <a:r>
              <a:rPr lang="en-US" sz="1400" dirty="0" smtClean="0"/>
              <a:t>    100% {background: green;}</a:t>
            </a:r>
            <a:endParaRPr lang="bg-BG" sz="1400" dirty="0" smtClean="0"/>
          </a:p>
          <a:p>
            <a:pPr>
              <a:buNone/>
            </a:pPr>
            <a:r>
              <a:rPr lang="en-US" sz="1400" dirty="0" smtClean="0"/>
              <a:t>}</a:t>
            </a:r>
            <a:endParaRPr lang="bg-BG" sz="1400" dirty="0" smtClean="0"/>
          </a:p>
          <a:p>
            <a:pPr>
              <a:buNone/>
            </a:pPr>
            <a:r>
              <a:rPr lang="en-US" sz="1400" dirty="0" smtClean="0"/>
              <a:t>/* Standard syntax */</a:t>
            </a:r>
            <a:endParaRPr lang="bg-BG" sz="1400" dirty="0" smtClean="0"/>
          </a:p>
          <a:p>
            <a:pPr>
              <a:buNone/>
            </a:pPr>
            <a:r>
              <a:rPr lang="en-US" sz="1400" dirty="0" smtClean="0"/>
              <a:t>@</a:t>
            </a:r>
            <a:r>
              <a:rPr lang="en-US" sz="1400" dirty="0" err="1" smtClean="0"/>
              <a:t>keyframes</a:t>
            </a:r>
            <a:r>
              <a:rPr lang="en-US" sz="1400" dirty="0" smtClean="0"/>
              <a:t> </a:t>
            </a:r>
            <a:r>
              <a:rPr lang="en-US" sz="1400" dirty="0" err="1" smtClean="0"/>
              <a:t>myfirst</a:t>
            </a:r>
            <a:r>
              <a:rPr lang="en-US" sz="1400" dirty="0" smtClean="0"/>
              <a:t> {</a:t>
            </a:r>
            <a:br>
              <a:rPr lang="en-US" sz="1400" dirty="0" smtClean="0"/>
            </a:br>
            <a:r>
              <a:rPr lang="en-US" sz="1400" dirty="0" smtClean="0"/>
              <a:t>  </a:t>
            </a:r>
            <a:r>
              <a:rPr lang="en-US" sz="1400" dirty="0" smtClean="0">
                <a:solidFill>
                  <a:srgbClr val="C00000"/>
                </a:solidFill>
              </a:rPr>
              <a:t>  0%   {background: red;}</a:t>
            </a:r>
            <a:br>
              <a:rPr lang="en-US" sz="1400" dirty="0" smtClean="0">
                <a:solidFill>
                  <a:srgbClr val="C00000"/>
                </a:solidFill>
              </a:rPr>
            </a:br>
            <a:r>
              <a:rPr lang="en-US" sz="1400" dirty="0" smtClean="0">
                <a:solidFill>
                  <a:srgbClr val="C00000"/>
                </a:solidFill>
              </a:rPr>
              <a:t>    25%  {background: yellow;}</a:t>
            </a:r>
            <a:br>
              <a:rPr lang="en-US" sz="1400" dirty="0" smtClean="0">
                <a:solidFill>
                  <a:srgbClr val="C00000"/>
                </a:solidFill>
              </a:rPr>
            </a:br>
            <a:r>
              <a:rPr lang="en-US" sz="1400" dirty="0" smtClean="0">
                <a:solidFill>
                  <a:srgbClr val="C00000"/>
                </a:solidFill>
              </a:rPr>
              <a:t>    50%  {background: blue;}</a:t>
            </a:r>
            <a:br>
              <a:rPr lang="en-US" sz="1400" dirty="0" smtClean="0">
                <a:solidFill>
                  <a:srgbClr val="C00000"/>
                </a:solidFill>
              </a:rPr>
            </a:br>
            <a:r>
              <a:rPr lang="en-US" sz="1400" dirty="0" smtClean="0">
                <a:solidFill>
                  <a:srgbClr val="C00000"/>
                </a:solidFill>
              </a:rPr>
              <a:t>    100% {background: green;}</a:t>
            </a:r>
            <a:endParaRPr lang="bg-BG" sz="1400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sz="1400" dirty="0" smtClean="0"/>
              <a:t>}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Navigation </a:t>
            </a:r>
            <a:r>
              <a:rPr lang="en-US" b="1" dirty="0" smtClean="0"/>
              <a:t>Bar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rmAutofit fontScale="25000" lnSpcReduction="20000"/>
          </a:bodyPr>
          <a:lstStyle/>
          <a:p>
            <a:r>
              <a:rPr lang="en-US" sz="7200" b="1" dirty="0" smtClean="0"/>
              <a:t>Horizontal </a:t>
            </a:r>
            <a:r>
              <a:rPr lang="en-US" sz="7200" b="1" dirty="0"/>
              <a:t>Navigation Bar</a:t>
            </a:r>
          </a:p>
          <a:p>
            <a:r>
              <a:rPr lang="bg-BG" sz="7200" dirty="0" smtClean="0"/>
              <a:t>Два начина – чрез </a:t>
            </a:r>
            <a:r>
              <a:rPr lang="en-US" sz="7200" b="1" dirty="0" smtClean="0"/>
              <a:t>inline</a:t>
            </a:r>
            <a:r>
              <a:rPr lang="en-US" sz="7200" dirty="0" smtClean="0"/>
              <a:t> </a:t>
            </a:r>
            <a:r>
              <a:rPr lang="bg-BG" sz="7200" dirty="0" smtClean="0"/>
              <a:t>или </a:t>
            </a:r>
            <a:r>
              <a:rPr lang="en-US" sz="7200" b="1" dirty="0" smtClean="0"/>
              <a:t>floating</a:t>
            </a:r>
            <a:r>
              <a:rPr lang="en-US" sz="7200" dirty="0" smtClean="0"/>
              <a:t> </a:t>
            </a:r>
            <a:r>
              <a:rPr lang="en-US" sz="7200" dirty="0"/>
              <a:t>list items.</a:t>
            </a:r>
          </a:p>
          <a:p>
            <a:r>
              <a:rPr lang="bg-BG" sz="7200" dirty="0" smtClean="0"/>
              <a:t>И двата метода са добри, но ако искаме връзките да са с една ширина трябва да се използва </a:t>
            </a:r>
            <a:r>
              <a:rPr lang="en-US" sz="7200" dirty="0" smtClean="0"/>
              <a:t>floating </a:t>
            </a:r>
            <a:r>
              <a:rPr lang="bg-BG" sz="7200" dirty="0" smtClean="0"/>
              <a:t>метода</a:t>
            </a:r>
            <a:r>
              <a:rPr lang="en-US" sz="7200" dirty="0" smtClean="0"/>
              <a:t>.</a:t>
            </a:r>
            <a:endParaRPr lang="en-US" sz="7200" dirty="0"/>
          </a:p>
          <a:p>
            <a:r>
              <a:rPr lang="en-US" sz="7200" b="1" dirty="0"/>
              <a:t>Inline List Items</a:t>
            </a:r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7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7200" dirty="0" smtClean="0"/>
              <a:t>- премахваме новите редове преди и след елемента </a:t>
            </a:r>
            <a:r>
              <a:rPr lang="bg-BG" sz="7200" dirty="0" smtClean="0">
                <a:sym typeface="Wingdings" pitchFamily="2" charset="2"/>
              </a:rPr>
              <a:t> отиват на 1 ред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7200" dirty="0" smtClean="0"/>
              <a:t>&lt;</a:t>
            </a:r>
            <a:r>
              <a:rPr lang="en-US" sz="7200" dirty="0"/>
              <a:t>li&gt; </a:t>
            </a:r>
            <a:r>
              <a:rPr lang="bg-BG" sz="7200" dirty="0" smtClean="0"/>
              <a:t>са блокови елементи</a:t>
            </a:r>
            <a:endParaRPr lang="en-US" sz="7200" dirty="0"/>
          </a:p>
          <a:p>
            <a:r>
              <a:rPr lang="en-US" sz="7200" b="1" dirty="0" smtClean="0"/>
              <a:t>Floating </a:t>
            </a:r>
            <a:r>
              <a:rPr lang="en-US" sz="7200" b="1" dirty="0"/>
              <a:t>List Items</a:t>
            </a:r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float:left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7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7200" dirty="0" smtClean="0"/>
              <a:t>- плъзваме блоковете един до друг</a:t>
            </a:r>
            <a:r>
              <a:rPr lang="en-US" sz="7200" dirty="0"/>
              <a:t/>
            </a:r>
            <a:br>
              <a:rPr lang="en-US" sz="7200" dirty="0"/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a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width:60px;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endParaRPr lang="bg-BG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/>
          <a:srcRect l="51241" t="19628" r="24461" b="75620"/>
          <a:stretch/>
        </p:blipFill>
        <p:spPr bwMode="auto">
          <a:xfrm>
            <a:off x="5528096" y="620688"/>
            <a:ext cx="3076352" cy="397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94526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Анимации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733256"/>
          </a:xfrm>
        </p:spPr>
        <p:txBody>
          <a:bodyPr>
            <a:normAutofit fontScale="70000" lnSpcReduction="20000"/>
          </a:bodyPr>
          <a:lstStyle/>
          <a:p>
            <a:r>
              <a:rPr lang="bg-BG" b="1" dirty="0" smtClean="0"/>
              <a:t>Пример. </a:t>
            </a:r>
            <a:r>
              <a:rPr lang="bg-BG" dirty="0" smtClean="0"/>
              <a:t>Смяна на цвета на фона и на позицията, когато анимацията достигне  до </a:t>
            </a:r>
            <a:r>
              <a:rPr lang="en-US" dirty="0" smtClean="0"/>
              <a:t>25%, 50%, 75%</a:t>
            </a:r>
            <a:r>
              <a:rPr lang="bg-BG" dirty="0" smtClean="0"/>
              <a:t> и 100</a:t>
            </a:r>
            <a:r>
              <a:rPr lang="en-US" dirty="0" smtClean="0"/>
              <a:t>% </a:t>
            </a:r>
            <a:r>
              <a:rPr lang="bg-BG" dirty="0" smtClean="0"/>
              <a:t>от изпълнението си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/* Chrome, Safari, Opera */</a:t>
            </a:r>
            <a:br>
              <a:rPr lang="en-US" dirty="0" smtClean="0"/>
            </a:br>
            <a:r>
              <a:rPr lang="en-US" dirty="0" smtClean="0"/>
              <a:t>@-</a:t>
            </a:r>
            <a:r>
              <a:rPr lang="en-US" dirty="0" err="1" smtClean="0"/>
              <a:t>webkit-keyframes</a:t>
            </a:r>
            <a:r>
              <a:rPr lang="en-US" dirty="0" smtClean="0"/>
              <a:t> </a:t>
            </a:r>
            <a:r>
              <a:rPr lang="en-US" dirty="0" err="1" smtClean="0"/>
              <a:t>myfirst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    0%   {background: red; left:0px; top:0px;}</a:t>
            </a:r>
            <a:br>
              <a:rPr lang="en-US" dirty="0" smtClean="0"/>
            </a:br>
            <a:r>
              <a:rPr lang="en-US" dirty="0" smtClean="0"/>
              <a:t>    25%  {background: yellow; left:200px; top:0px;}</a:t>
            </a:r>
            <a:br>
              <a:rPr lang="en-US" dirty="0" smtClean="0"/>
            </a:br>
            <a:r>
              <a:rPr lang="en-US" dirty="0" smtClean="0"/>
              <a:t>    50%  {background: blue; left:200px; top:200px;}</a:t>
            </a:r>
            <a:br>
              <a:rPr lang="en-US" dirty="0" smtClean="0"/>
            </a:br>
            <a:r>
              <a:rPr lang="en-US" dirty="0" smtClean="0"/>
              <a:t>    75%  {background: green; left:0px; top:200px;}</a:t>
            </a:r>
            <a:br>
              <a:rPr lang="en-US" dirty="0" smtClean="0"/>
            </a:br>
            <a:r>
              <a:rPr lang="en-US" dirty="0" smtClean="0"/>
              <a:t>    100% {background: red; left:0px; top:0px;}</a:t>
            </a:r>
            <a:br>
              <a:rPr lang="en-US" dirty="0" smtClean="0"/>
            </a:b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/* Standard syntax */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keyframes</a:t>
            </a:r>
            <a:r>
              <a:rPr lang="en-US" dirty="0" smtClean="0"/>
              <a:t> </a:t>
            </a:r>
            <a:r>
              <a:rPr lang="en-US" dirty="0" err="1" smtClean="0"/>
              <a:t>myfirst</a:t>
            </a:r>
            <a:r>
              <a:rPr lang="en-US" dirty="0" smtClean="0"/>
              <a:t> {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0%   {background: red; left:0px; top:0px;}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    25%  {background: yellow; left:200px; top:0px;}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    50%  {background: blue; left:200px; top:200px;}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    75%  {background: green; left:0px; top:200px;}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    100% {background: red; left:0px; top:0px;}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Анимации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8640"/>
            <a:ext cx="9144000" cy="6669360"/>
          </a:xfrm>
        </p:spPr>
        <p:txBody>
          <a:bodyPr>
            <a:noAutofit/>
          </a:bodyPr>
          <a:lstStyle/>
          <a:p>
            <a:r>
              <a:rPr lang="bg-BG" sz="1500" b="1" dirty="0" smtClean="0"/>
              <a:t>Пример. </a:t>
            </a:r>
            <a:r>
              <a:rPr lang="bg-BG" sz="1500" dirty="0" smtClean="0"/>
              <a:t>Изпозване на 7 свойства</a:t>
            </a:r>
            <a:endParaRPr lang="en-US" sz="1500" dirty="0" smtClean="0"/>
          </a:p>
          <a:p>
            <a:pPr>
              <a:buNone/>
            </a:pPr>
            <a:r>
              <a:rPr lang="en-US" sz="1500" dirty="0" smtClean="0"/>
              <a:t>div {</a:t>
            </a:r>
            <a:br>
              <a:rPr lang="en-US" sz="1500" dirty="0" smtClean="0"/>
            </a:br>
            <a:r>
              <a:rPr lang="en-US" sz="1500" dirty="0" smtClean="0"/>
              <a:t>    /* Chrome, Safari, Opera */</a:t>
            </a:r>
            <a:br>
              <a:rPr lang="en-US" sz="1500" dirty="0" smtClean="0"/>
            </a:br>
            <a:r>
              <a:rPr lang="en-US" sz="1500" dirty="0" smtClean="0"/>
              <a:t>    -</a:t>
            </a:r>
            <a:r>
              <a:rPr lang="en-US" sz="1500" dirty="0" err="1" smtClean="0"/>
              <a:t>webkit</a:t>
            </a:r>
            <a:r>
              <a:rPr lang="en-US" sz="1500" dirty="0" smtClean="0"/>
              <a:t>-animation-name: </a:t>
            </a:r>
            <a:r>
              <a:rPr lang="en-US" sz="1500" dirty="0" err="1" smtClean="0"/>
              <a:t>myfirst</a:t>
            </a:r>
            <a:r>
              <a:rPr lang="en-US" sz="1500" dirty="0" smtClean="0"/>
              <a:t>;</a:t>
            </a:r>
            <a:br>
              <a:rPr lang="en-US" sz="1500" dirty="0" smtClean="0"/>
            </a:br>
            <a:r>
              <a:rPr lang="en-US" sz="1500" dirty="0" smtClean="0"/>
              <a:t>    -</a:t>
            </a:r>
            <a:r>
              <a:rPr lang="en-US" sz="1500" dirty="0" err="1" smtClean="0"/>
              <a:t>webkit</a:t>
            </a:r>
            <a:r>
              <a:rPr lang="en-US" sz="1500" dirty="0" smtClean="0"/>
              <a:t>-animation-duration: 5s;</a:t>
            </a:r>
            <a:br>
              <a:rPr lang="en-US" sz="1500" dirty="0" smtClean="0"/>
            </a:br>
            <a:r>
              <a:rPr lang="en-US" sz="1500" dirty="0" smtClean="0"/>
              <a:t>    -</a:t>
            </a:r>
            <a:r>
              <a:rPr lang="en-US" sz="1500" dirty="0" err="1" smtClean="0"/>
              <a:t>webkit</a:t>
            </a:r>
            <a:r>
              <a:rPr lang="en-US" sz="1500" dirty="0" smtClean="0"/>
              <a:t>-animation-timing-function: linear;</a:t>
            </a:r>
            <a:br>
              <a:rPr lang="en-US" sz="1500" dirty="0" smtClean="0"/>
            </a:br>
            <a:r>
              <a:rPr lang="en-US" sz="1500" dirty="0" smtClean="0"/>
              <a:t>    -</a:t>
            </a:r>
            <a:r>
              <a:rPr lang="en-US" sz="1500" dirty="0" err="1" smtClean="0"/>
              <a:t>webkit</a:t>
            </a:r>
            <a:r>
              <a:rPr lang="en-US" sz="1500" dirty="0" smtClean="0"/>
              <a:t>-animation-delay: 2s;</a:t>
            </a:r>
            <a:br>
              <a:rPr lang="en-US" sz="1500" dirty="0" smtClean="0"/>
            </a:br>
            <a:r>
              <a:rPr lang="en-US" sz="1500" dirty="0" smtClean="0"/>
              <a:t>    -</a:t>
            </a:r>
            <a:r>
              <a:rPr lang="en-US" sz="1500" dirty="0" err="1" smtClean="0"/>
              <a:t>webkit</a:t>
            </a:r>
            <a:r>
              <a:rPr lang="en-US" sz="1500" dirty="0" smtClean="0"/>
              <a:t>-animation-iteration-count: infinite;</a:t>
            </a:r>
            <a:br>
              <a:rPr lang="en-US" sz="1500" dirty="0" smtClean="0"/>
            </a:br>
            <a:r>
              <a:rPr lang="en-US" sz="1500" dirty="0" smtClean="0"/>
              <a:t>    -</a:t>
            </a:r>
            <a:r>
              <a:rPr lang="en-US" sz="1500" dirty="0" err="1" smtClean="0"/>
              <a:t>webkit</a:t>
            </a:r>
            <a:r>
              <a:rPr lang="en-US" sz="1500" dirty="0" smtClean="0"/>
              <a:t>-animation-direction: alternate;</a:t>
            </a:r>
            <a:br>
              <a:rPr lang="en-US" sz="1500" dirty="0" smtClean="0"/>
            </a:br>
            <a:r>
              <a:rPr lang="en-US" sz="1500" dirty="0" smtClean="0"/>
              <a:t>    -</a:t>
            </a:r>
            <a:r>
              <a:rPr lang="en-US" sz="1500" dirty="0" err="1" smtClean="0"/>
              <a:t>webkit</a:t>
            </a:r>
            <a:r>
              <a:rPr lang="en-US" sz="1500" dirty="0" smtClean="0"/>
              <a:t>-animation-play-state: running;</a:t>
            </a:r>
            <a:br>
              <a:rPr lang="en-US" sz="1500" dirty="0" smtClean="0"/>
            </a:br>
            <a:r>
              <a:rPr lang="en-US" sz="1500" dirty="0" smtClean="0"/>
              <a:t>    /* Standard syntax */</a:t>
            </a:r>
            <a:br>
              <a:rPr lang="en-US" sz="1500" dirty="0" smtClean="0"/>
            </a:br>
            <a:r>
              <a:rPr lang="en-US" sz="1500" dirty="0" smtClean="0"/>
              <a:t>    </a:t>
            </a:r>
            <a:r>
              <a:rPr lang="en-US" sz="1500" dirty="0" smtClean="0">
                <a:solidFill>
                  <a:srgbClr val="C00000"/>
                </a:solidFill>
              </a:rPr>
              <a:t>animation-name: </a:t>
            </a:r>
            <a:r>
              <a:rPr lang="en-US" sz="1500" dirty="0" err="1" smtClean="0">
                <a:solidFill>
                  <a:srgbClr val="C00000"/>
                </a:solidFill>
              </a:rPr>
              <a:t>myfirst</a:t>
            </a:r>
            <a:r>
              <a:rPr lang="en-US" sz="1500" dirty="0" smtClean="0">
                <a:solidFill>
                  <a:srgbClr val="C00000"/>
                </a:solidFill>
              </a:rPr>
              <a:t>;</a:t>
            </a:r>
            <a:r>
              <a:rPr lang="bg-BG" sz="1500" dirty="0" smtClean="0">
                <a:solidFill>
                  <a:srgbClr val="C00000"/>
                </a:solidFill>
              </a:rPr>
              <a:t> </a:t>
            </a:r>
            <a:r>
              <a:rPr lang="bg-BG" sz="1500" dirty="0" smtClean="0"/>
              <a:t>- име на анимацията</a:t>
            </a:r>
            <a:r>
              <a:rPr lang="en-US" sz="1500" dirty="0" smtClean="0">
                <a:solidFill>
                  <a:srgbClr val="C00000"/>
                </a:solidFill>
              </a:rPr>
              <a:t/>
            </a:r>
            <a:br>
              <a:rPr lang="en-US" sz="1500" dirty="0" smtClean="0">
                <a:solidFill>
                  <a:srgbClr val="C00000"/>
                </a:solidFill>
              </a:rPr>
            </a:br>
            <a:r>
              <a:rPr lang="en-US" sz="1500" dirty="0" smtClean="0">
                <a:solidFill>
                  <a:srgbClr val="C00000"/>
                </a:solidFill>
              </a:rPr>
              <a:t>    animation-duration: 5s;</a:t>
            </a:r>
            <a:r>
              <a:rPr lang="bg-BG" sz="1500" dirty="0" smtClean="0">
                <a:solidFill>
                  <a:srgbClr val="C00000"/>
                </a:solidFill>
              </a:rPr>
              <a:t> </a:t>
            </a:r>
            <a:r>
              <a:rPr lang="bg-BG" sz="1500" dirty="0" smtClean="0"/>
              <a:t>- продължителност</a:t>
            </a:r>
            <a:r>
              <a:rPr lang="en-US" sz="1500" dirty="0" smtClean="0">
                <a:solidFill>
                  <a:srgbClr val="C00000"/>
                </a:solidFill>
              </a:rPr>
              <a:t/>
            </a:r>
            <a:br>
              <a:rPr lang="en-US" sz="1500" dirty="0" smtClean="0">
                <a:solidFill>
                  <a:srgbClr val="C00000"/>
                </a:solidFill>
              </a:rPr>
            </a:br>
            <a:r>
              <a:rPr lang="en-US" sz="1500" dirty="0" smtClean="0">
                <a:solidFill>
                  <a:srgbClr val="C00000"/>
                </a:solidFill>
              </a:rPr>
              <a:t>    animation-timing-function: linear;</a:t>
            </a:r>
            <a:r>
              <a:rPr lang="bg-BG" sz="1500" dirty="0" smtClean="0">
                <a:solidFill>
                  <a:srgbClr val="C00000"/>
                </a:solidFill>
              </a:rPr>
              <a:t> </a:t>
            </a:r>
            <a:r>
              <a:rPr lang="bg-BG" sz="1500" dirty="0" smtClean="0"/>
              <a:t>- функция на скоростта</a:t>
            </a:r>
            <a:r>
              <a:rPr lang="en-US" sz="1500" dirty="0" smtClean="0">
                <a:solidFill>
                  <a:srgbClr val="C00000"/>
                </a:solidFill>
              </a:rPr>
              <a:t/>
            </a:r>
            <a:br>
              <a:rPr lang="en-US" sz="1500" dirty="0" smtClean="0">
                <a:solidFill>
                  <a:srgbClr val="C00000"/>
                </a:solidFill>
              </a:rPr>
            </a:br>
            <a:r>
              <a:rPr lang="en-US" sz="1500" dirty="0" smtClean="0">
                <a:solidFill>
                  <a:srgbClr val="C00000"/>
                </a:solidFill>
              </a:rPr>
              <a:t>    animation-delay: 2s;</a:t>
            </a:r>
            <a:r>
              <a:rPr lang="bg-BG" sz="1500" dirty="0" smtClean="0">
                <a:solidFill>
                  <a:srgbClr val="C00000"/>
                </a:solidFill>
              </a:rPr>
              <a:t> </a:t>
            </a:r>
            <a:r>
              <a:rPr lang="bg-BG" sz="1500" dirty="0" smtClean="0"/>
              <a:t>- забавяне</a:t>
            </a:r>
            <a:r>
              <a:rPr lang="en-US" sz="1500" dirty="0" smtClean="0">
                <a:solidFill>
                  <a:srgbClr val="C00000"/>
                </a:solidFill>
              </a:rPr>
              <a:t/>
            </a:r>
            <a:br>
              <a:rPr lang="en-US" sz="1500" dirty="0" smtClean="0">
                <a:solidFill>
                  <a:srgbClr val="C00000"/>
                </a:solidFill>
              </a:rPr>
            </a:br>
            <a:r>
              <a:rPr lang="en-US" sz="1500" dirty="0" smtClean="0">
                <a:solidFill>
                  <a:srgbClr val="C00000"/>
                </a:solidFill>
              </a:rPr>
              <a:t>    animation-iteration-count: infinite;</a:t>
            </a:r>
            <a:r>
              <a:rPr lang="bg-BG" sz="1500" dirty="0" smtClean="0">
                <a:solidFill>
                  <a:srgbClr val="C00000"/>
                </a:solidFill>
              </a:rPr>
              <a:t> </a:t>
            </a:r>
            <a:r>
              <a:rPr lang="bg-BG" sz="1500" dirty="0" smtClean="0"/>
              <a:t>- броя на повтаряне на анимацията (безкрайно)</a:t>
            </a:r>
            <a:r>
              <a:rPr lang="en-US" sz="1500" dirty="0" smtClean="0">
                <a:solidFill>
                  <a:srgbClr val="C00000"/>
                </a:solidFill>
              </a:rPr>
              <a:t/>
            </a:r>
            <a:br>
              <a:rPr lang="en-US" sz="1500" dirty="0" smtClean="0">
                <a:solidFill>
                  <a:srgbClr val="C00000"/>
                </a:solidFill>
              </a:rPr>
            </a:br>
            <a:r>
              <a:rPr lang="en-US" sz="1500" dirty="0" smtClean="0">
                <a:solidFill>
                  <a:srgbClr val="C00000"/>
                </a:solidFill>
              </a:rPr>
              <a:t>    animation-direction: alternate;</a:t>
            </a:r>
            <a:r>
              <a:rPr lang="bg-BG" sz="1500" dirty="0" smtClean="0">
                <a:solidFill>
                  <a:srgbClr val="C00000"/>
                </a:solidFill>
              </a:rPr>
              <a:t> </a:t>
            </a:r>
            <a:r>
              <a:rPr lang="bg-BG" sz="1500" dirty="0" smtClean="0"/>
              <a:t>- посока на изпълнение (алтернативна- напред, после назад, после пак напред, ...)</a:t>
            </a:r>
            <a:r>
              <a:rPr lang="en-US" sz="1500" dirty="0" smtClean="0">
                <a:solidFill>
                  <a:srgbClr val="C00000"/>
                </a:solidFill>
              </a:rPr>
              <a:t/>
            </a:r>
            <a:br>
              <a:rPr lang="en-US" sz="1500" dirty="0" smtClean="0">
                <a:solidFill>
                  <a:srgbClr val="C00000"/>
                </a:solidFill>
              </a:rPr>
            </a:br>
            <a:r>
              <a:rPr lang="en-US" sz="1500" dirty="0" smtClean="0">
                <a:solidFill>
                  <a:srgbClr val="C00000"/>
                </a:solidFill>
              </a:rPr>
              <a:t>    animation-play-state: running;</a:t>
            </a:r>
            <a:r>
              <a:rPr lang="bg-BG" sz="1500" dirty="0" smtClean="0">
                <a:solidFill>
                  <a:srgbClr val="C00000"/>
                </a:solidFill>
              </a:rPr>
              <a:t> </a:t>
            </a:r>
            <a:r>
              <a:rPr lang="bg-BG" sz="1500" dirty="0" smtClean="0"/>
              <a:t>- състояние (анимира се или е в пауза)</a:t>
            </a: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} </a:t>
            </a:r>
          </a:p>
          <a:p>
            <a:r>
              <a:rPr lang="en-US" sz="1500" dirty="0" smtClean="0">
                <a:solidFill>
                  <a:srgbClr val="C00000"/>
                </a:solidFill>
              </a:rPr>
              <a:t>animation-fill-mode</a:t>
            </a:r>
            <a:r>
              <a:rPr lang="en-US" sz="1500" dirty="0" smtClean="0"/>
              <a:t> </a:t>
            </a:r>
            <a:r>
              <a:rPr lang="bg-BG" sz="1500" dirty="0" smtClean="0"/>
              <a:t>– определя какъв стил ще се прилага, ако анимацията е спряла (поради край или забавяне)</a:t>
            </a:r>
            <a:endParaRPr lang="bg-BG" sz="1500" b="1" dirty="0" smtClean="0"/>
          </a:p>
          <a:p>
            <a:endParaRPr lang="bg-BG" sz="1500" b="1" dirty="0" smtClean="0"/>
          </a:p>
          <a:p>
            <a:r>
              <a:rPr lang="bg-BG" sz="1500" b="1" dirty="0" smtClean="0"/>
              <a:t>Пример. </a:t>
            </a:r>
            <a:r>
              <a:rPr lang="bg-BG" sz="1500" dirty="0" smtClean="0"/>
              <a:t>Същия пример с едно съкратено свойство</a:t>
            </a:r>
            <a:endParaRPr lang="en-US" sz="1500" dirty="0" smtClean="0"/>
          </a:p>
          <a:p>
            <a:pPr>
              <a:buNone/>
            </a:pPr>
            <a:r>
              <a:rPr lang="en-US" sz="1500" dirty="0" smtClean="0"/>
              <a:t>div {</a:t>
            </a:r>
            <a:br>
              <a:rPr lang="en-US" sz="1500" dirty="0" smtClean="0"/>
            </a:br>
            <a:r>
              <a:rPr lang="en-US" sz="1500" dirty="0" smtClean="0"/>
              <a:t>    -</a:t>
            </a:r>
            <a:r>
              <a:rPr lang="en-US" sz="1500" dirty="0" err="1" smtClean="0"/>
              <a:t>webkit</a:t>
            </a:r>
            <a:r>
              <a:rPr lang="en-US" sz="1500" dirty="0" smtClean="0"/>
              <a:t>-animation: </a:t>
            </a:r>
            <a:r>
              <a:rPr lang="en-US" sz="1500" dirty="0" err="1" smtClean="0"/>
              <a:t>myfirst</a:t>
            </a:r>
            <a:r>
              <a:rPr lang="en-US" sz="1500" dirty="0" smtClean="0"/>
              <a:t> 5s linear 2s infinite alternate; /* Chrome, Safari, Opera */</a:t>
            </a:r>
            <a:br>
              <a:rPr lang="en-US" sz="1500" dirty="0" smtClean="0"/>
            </a:br>
            <a:r>
              <a:rPr lang="en-US" sz="1500" dirty="0" smtClean="0"/>
              <a:t>    </a:t>
            </a:r>
            <a:r>
              <a:rPr lang="en-US" sz="1500" dirty="0" smtClean="0">
                <a:solidFill>
                  <a:srgbClr val="C00000"/>
                </a:solidFill>
              </a:rPr>
              <a:t>animation: </a:t>
            </a:r>
            <a:r>
              <a:rPr lang="en-US" sz="1500" dirty="0" err="1" smtClean="0">
                <a:solidFill>
                  <a:srgbClr val="C00000"/>
                </a:solidFill>
              </a:rPr>
              <a:t>myfirst</a:t>
            </a:r>
            <a:r>
              <a:rPr lang="en-US" sz="1500" dirty="0" smtClean="0">
                <a:solidFill>
                  <a:srgbClr val="C00000"/>
                </a:solidFill>
              </a:rPr>
              <a:t> 5s linear 2s infinite alternate;</a:t>
            </a:r>
            <a:r>
              <a:rPr lang="en-US" sz="1500" dirty="0" smtClean="0"/>
              <a:t> /* Standard syntax */</a:t>
            </a:r>
            <a:br>
              <a:rPr lang="en-US" sz="1500" dirty="0" smtClean="0"/>
            </a:br>
            <a:r>
              <a:rPr lang="en-US" sz="1500" dirty="0" smtClean="0"/>
              <a:t>}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6096" y="274638"/>
            <a:ext cx="325070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Horizontal Navigation </a:t>
            </a:r>
            <a:r>
              <a:rPr lang="en-US" b="1" dirty="0" smtClean="0"/>
              <a:t>Bar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267464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list-style-type:none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padding-top:6px;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padding-bottom:6px;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li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a:link,a:visited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color:#FFFFFF;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background-color:#98bf21;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padding:6px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241" t="19628" r="24461" b="75620"/>
          <a:stretch/>
        </p:blipFill>
        <p:spPr bwMode="auto">
          <a:xfrm>
            <a:off x="5716481" y="1844824"/>
            <a:ext cx="3436392" cy="6135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81536" y="1124744"/>
            <a:ext cx="4114800" cy="5705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text-decoration:none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text-transform:uppercase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a:hover,a:active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background-color:#7A991A;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Font typeface="Arial" pitchFamily="34" charset="0"/>
              <a:buNone/>
            </a:pPr>
            <a:endParaRPr lang="en-US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="#home"&gt;Home&lt;/a&gt;&lt;/li&gt;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="#news"&gt;News&lt;/a&gt;&lt;/li&gt;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="#contact"&gt;Contact&lt;/a&gt;&lt;/li&gt;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="#about"&gt;About&lt;/a&gt;&lt;/li&gt;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&lt;/html&gt;</a:t>
            </a:r>
            <a:endParaRPr lang="bg-BG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310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6096" y="274638"/>
            <a:ext cx="325070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Horizontal Navigation </a:t>
            </a:r>
            <a:r>
              <a:rPr lang="en-US" b="1" dirty="0" smtClean="0"/>
              <a:t>Bar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267464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list-style-type:none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overflow:hidden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li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float:left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a:link,a:visited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width:120px;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color:#FFFFFF;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background-color:#98bf21;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81536" y="44624"/>
            <a:ext cx="5698976" cy="67859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padding:4px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text-decoration:none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text-transform:uppercase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a:hover,a:active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background-color:#7A991A;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="#home"&gt;Home&lt;/a&gt;&lt;/li&gt;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="#news"&gt;News&lt;/a&gt;&lt;/li&gt;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="#contact"&gt;Contact&lt;/a&gt;&lt;/li&gt;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="#about"&gt;About&lt;/a&gt;&lt;/li&gt;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&lt;/html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bg-BG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bg-BG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chemeClr val="tx2">
                    <a:lumMod val="75000"/>
                  </a:schemeClr>
                </a:solidFill>
              </a:rPr>
              <a:t>overflow:hidden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600" dirty="0" smtClean="0"/>
              <a:t>- останалото съдържание, което не се побира в елемента се отрязва</a:t>
            </a:r>
            <a:endParaRPr lang="en-US" sz="1600" dirty="0"/>
          </a:p>
          <a:p>
            <a:pPr marL="0" indent="0">
              <a:buNone/>
            </a:pPr>
            <a:endParaRPr lang="bg-BG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/>
          <a:srcRect l="51405" t="19835" r="7602" b="76240"/>
          <a:stretch/>
        </p:blipFill>
        <p:spPr bwMode="auto">
          <a:xfrm>
            <a:off x="5548648" y="2258393"/>
            <a:ext cx="3413348" cy="378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386521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952" y="-99392"/>
            <a:ext cx="5004048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Image Gallery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3923928" cy="68580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html&gt;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margin:2px;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border:1px solid #0000ff;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height:auto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width:auto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float:left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margin:3px;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border:1px solid #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ffffff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a:hover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border:1px solid #0000ff;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div.desc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font-weight:normal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width:120px;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margin:2px;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59832" y="0"/>
            <a:ext cx="5940152" cy="685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&lt;body&gt;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&lt;div class="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&lt;a target="_blank" 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="klematis_big.htm"&gt;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="klematis_small.jpg" alt="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Klematis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 width="110" height="90"&gt;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&lt;/a&gt;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&lt;div class="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desc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"&gt;Picture1&lt;/div&gt;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&lt;div class="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&lt;a target="_blank" 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="klematis2_big.htm"&gt;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="klematis2_small.jpg" alt="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Klematis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 width="110" height="90"&gt;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&lt;/a&gt;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&lt;div class="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desc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Picture2&lt;/div&gt;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&lt;div class="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&lt;a target="_blank" 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="klematis3_big.htm"&gt;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="klematis3_small.jpg" alt="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Klematis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 width="110" height="90"&gt;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&lt;/a&gt;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&lt;div class="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desc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Picture3&lt;/div&gt;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&lt;div class="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&lt;a target="_blank" 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="klematis4_big.htm"&gt;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="klematis4_small.jpg" alt="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Klematis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 width="110" height="90"&gt;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&lt;/a&gt;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  &lt;div class="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desc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Picture4&lt;/div&gt;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&lt;/body&gt;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&lt;/html&gt; </a:t>
            </a: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51572" t="19628" r="6940" b="65909"/>
          <a:stretch/>
        </p:blipFill>
        <p:spPr bwMode="auto">
          <a:xfrm>
            <a:off x="6372199" y="6165304"/>
            <a:ext cx="2771801" cy="707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3684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78098"/>
          </a:xfrm>
        </p:spPr>
        <p:txBody>
          <a:bodyPr>
            <a:noAutofit/>
          </a:bodyPr>
          <a:lstStyle/>
          <a:p>
            <a:r>
              <a:rPr lang="bg-BG" sz="3200" b="1" dirty="0" smtClean="0"/>
              <a:t>Непрозрачност/прозрачност на изображенията</a:t>
            </a:r>
            <a:endParaRPr lang="bg-B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6237312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 smtClean="0"/>
              <a:t>Създаванена прозрачно изображение</a:t>
            </a:r>
          </a:p>
          <a:p>
            <a:r>
              <a:rPr lang="bg-BG" sz="7200" dirty="0" smtClean="0"/>
              <a:t>чрез свойството </a:t>
            </a:r>
            <a:r>
              <a:rPr lang="en-US" sz="7200" dirty="0" smtClean="0">
                <a:solidFill>
                  <a:srgbClr val="C00000"/>
                </a:solidFill>
              </a:rPr>
              <a:t>opacity</a:t>
            </a:r>
            <a:endParaRPr lang="bg-BG" sz="7200" dirty="0" smtClean="0">
              <a:solidFill>
                <a:srgbClr val="C00000"/>
              </a:solidFill>
            </a:endParaRPr>
          </a:p>
          <a:p>
            <a:r>
              <a:rPr lang="bg-BG" sz="7200" dirty="0" smtClean="0"/>
              <a:t>Стойности</a:t>
            </a:r>
            <a:r>
              <a:rPr lang="bg-BG" sz="7200" dirty="0"/>
              <a:t>:</a:t>
            </a:r>
            <a:r>
              <a:rPr lang="en-US" sz="7200" dirty="0"/>
              <a:t> 0.0 - 1.0. </a:t>
            </a:r>
            <a:r>
              <a:rPr lang="bg-BG" sz="7200" dirty="0"/>
              <a:t>По-малките стойности </a:t>
            </a:r>
            <a:r>
              <a:rPr lang="bg-BG" sz="7200" dirty="0">
                <a:sym typeface="Wingdings" pitchFamily="2" charset="2"/>
              </a:rPr>
              <a:t> по-голяма прозрачност</a:t>
            </a:r>
            <a:endParaRPr lang="en-US" sz="7200" dirty="0"/>
          </a:p>
          <a:p>
            <a:pPr marL="0" indent="0">
              <a:buNone/>
            </a:pP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opacity:0.4;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filter:alpha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(opacity=40); /* For IE8 and earlier */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en-US" sz="7200" dirty="0"/>
              <a:t>IE9, Firefox, Chrome, </a:t>
            </a:r>
            <a:r>
              <a:rPr lang="en-US" sz="7200" dirty="0" smtClean="0"/>
              <a:t>Opera</a:t>
            </a:r>
            <a:r>
              <a:rPr lang="bg-BG" sz="7200" dirty="0" smtClean="0"/>
              <a:t> и </a:t>
            </a:r>
            <a:r>
              <a:rPr lang="en-US" sz="7200" dirty="0" smtClean="0"/>
              <a:t>Safari </a:t>
            </a:r>
            <a:r>
              <a:rPr lang="bg-BG" sz="7200" dirty="0" smtClean="0"/>
              <a:t>използват </a:t>
            </a:r>
            <a:r>
              <a:rPr lang="en-US" sz="7200" b="1" dirty="0" smtClean="0"/>
              <a:t>opacity</a:t>
            </a:r>
            <a:r>
              <a:rPr lang="en-US" sz="7200" dirty="0" smtClean="0"/>
              <a:t> </a:t>
            </a:r>
            <a:endParaRPr lang="bg-BG" sz="7200" dirty="0" smtClean="0"/>
          </a:p>
          <a:p>
            <a:r>
              <a:rPr lang="en-US" sz="7200" dirty="0" smtClean="0"/>
              <a:t>IE8 </a:t>
            </a:r>
            <a:r>
              <a:rPr lang="bg-BG" sz="7200" dirty="0" smtClean="0"/>
              <a:t>и по-ранните версии използват </a:t>
            </a:r>
            <a:r>
              <a:rPr lang="en-US" sz="7200" b="1" dirty="0" err="1" smtClean="0"/>
              <a:t>filter:alpha</a:t>
            </a:r>
            <a:r>
              <a:rPr lang="en-US" sz="7200" b="1" dirty="0" smtClean="0"/>
              <a:t>(opacity=x)</a:t>
            </a:r>
            <a:r>
              <a:rPr lang="bg-BG" sz="7200" b="1" dirty="0" smtClean="0"/>
              <a:t>, </a:t>
            </a:r>
            <a:r>
              <a:rPr lang="en-US" sz="7200" dirty="0" smtClean="0"/>
              <a:t>x </a:t>
            </a:r>
            <a:r>
              <a:rPr lang="bg-BG" sz="7200" dirty="0" smtClean="0"/>
              <a:t>има стойности </a:t>
            </a:r>
            <a:r>
              <a:rPr lang="en-US" sz="7200" dirty="0" smtClean="0"/>
              <a:t>0 – 100</a:t>
            </a:r>
            <a:r>
              <a:rPr lang="bg-BG" sz="7200" dirty="0" smtClean="0"/>
              <a:t>, </a:t>
            </a:r>
            <a:r>
              <a:rPr lang="bg-BG" sz="7200" dirty="0"/>
              <a:t>По-малките стойности </a:t>
            </a:r>
            <a:r>
              <a:rPr lang="bg-BG" sz="7200" dirty="0">
                <a:sym typeface="Wingdings" pitchFamily="2" charset="2"/>
              </a:rPr>
              <a:t> по-голяма </a:t>
            </a:r>
            <a:r>
              <a:rPr lang="bg-BG" sz="7200" dirty="0" smtClean="0">
                <a:sym typeface="Wingdings" pitchFamily="2" charset="2"/>
              </a:rPr>
              <a:t>прозрачност</a:t>
            </a:r>
          </a:p>
          <a:p>
            <a:r>
              <a:rPr lang="en-US" sz="7200" b="1" dirty="0" smtClean="0"/>
              <a:t>Hover </a:t>
            </a:r>
            <a:r>
              <a:rPr lang="en-US" sz="7200" b="1" dirty="0"/>
              <a:t>Effect</a:t>
            </a:r>
          </a:p>
          <a:p>
            <a:r>
              <a:rPr lang="bg-BG" sz="7200" dirty="0" smtClean="0"/>
              <a:t>При поставяне на мишката върху изображението, то от прозрачно се показва реалното изображение и обратно</a:t>
            </a:r>
            <a:endParaRPr lang="en-US" sz="7200" dirty="0"/>
          </a:p>
          <a:p>
            <a:pPr marL="0" indent="0">
              <a:buNone/>
            </a:pP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opacity:0.4;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filter:alpha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(opacity=40); /* For IE8 and earlier */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img:hover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opacity:1.0;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filter:alpha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(opacity=100); /* For IE8 and earlier */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20827" t="46281" r="53883" b="40909"/>
          <a:stretch/>
        </p:blipFill>
        <p:spPr bwMode="auto">
          <a:xfrm>
            <a:off x="5652120" y="4581128"/>
            <a:ext cx="3185517" cy="11666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34097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78098"/>
          </a:xfrm>
        </p:spPr>
        <p:txBody>
          <a:bodyPr>
            <a:noAutofit/>
          </a:bodyPr>
          <a:lstStyle/>
          <a:p>
            <a:r>
              <a:rPr lang="bg-BG" sz="3200" b="1" dirty="0" smtClean="0"/>
              <a:t>Непрозрачност/прозрачност на изображенията</a:t>
            </a:r>
            <a:endParaRPr lang="bg-B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0688"/>
            <a:ext cx="8686800" cy="6237312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 smtClean="0"/>
              <a:t>Текст в прозрачен правоъгълник </a:t>
            </a:r>
            <a:endParaRPr lang="en-US" sz="7200" b="1" dirty="0"/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head&gt;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div.background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width:500px;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height:250px;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background:url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(klematis.jpg) repeat;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border:2px solid black;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div.transbox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width:400px;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height:180px;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margin:30px 50px;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background-color:#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ffffff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border:1px solid black;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opacity:0.6;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filter:alpha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(opacity=60); 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div.transbox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p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margin:30px 40px;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font-weight:bold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color:#000000;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  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&lt;/head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bg-B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406" t="19421" r="8097" b="53513"/>
          <a:stretch/>
        </p:blipFill>
        <p:spPr bwMode="auto">
          <a:xfrm>
            <a:off x="4932040" y="1052736"/>
            <a:ext cx="3903117" cy="18480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693220" y="3429000"/>
            <a:ext cx="5487292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&lt;body&gt;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&lt;div class="background"&gt;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&lt;div class="</a:t>
            </a: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transbox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&lt;p&gt;This is some text that is placed in the transparent box.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This is some text that is placed in the transparent box.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This is some text that is placed in the transparent box.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This is some text that is placed in the transparent box.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This is some text that is placed in the transparent box.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&lt;/p&gt;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&lt;/div&gt;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&lt;/body&gt;</a:t>
            </a:r>
            <a:b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</a:br>
            <a:endParaRPr lang="en-US" sz="7200" dirty="0" smtClean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58884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2396</Words>
  <Application>Microsoft Office PowerPoint</Application>
  <PresentationFormat>On-screen Show (4:3)</PresentationFormat>
  <Paragraphs>515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CSS. Менюта. Бутони.  Градиенти. Трансформации. Ефекти (преход). Анимации</vt:lpstr>
      <vt:lpstr>Navigation Bar</vt:lpstr>
      <vt:lpstr>Vertical Navigation Bar</vt:lpstr>
      <vt:lpstr>Navigation Bar</vt:lpstr>
      <vt:lpstr>Horizontal Navigation Bar</vt:lpstr>
      <vt:lpstr>Horizontal Navigation Bar</vt:lpstr>
      <vt:lpstr>Image Gallery</vt:lpstr>
      <vt:lpstr>Непрозрачност/прозрачност на изображенията</vt:lpstr>
      <vt:lpstr>Непрозрачност/прозрачност на изображенията</vt:lpstr>
      <vt:lpstr>Image Sprites</vt:lpstr>
      <vt:lpstr>Image Sprites</vt:lpstr>
      <vt:lpstr>Image Sprites</vt:lpstr>
      <vt:lpstr>Типове медия</vt:lpstr>
      <vt:lpstr>Типове медия</vt:lpstr>
      <vt:lpstr>Attribute Selectors</vt:lpstr>
      <vt:lpstr>Attribute Selectors</vt:lpstr>
      <vt:lpstr>Градиенти (CSS3)</vt:lpstr>
      <vt:lpstr>Линейни градиенти</vt:lpstr>
      <vt:lpstr>Линейни градиенти</vt:lpstr>
      <vt:lpstr>Линейни градиенти</vt:lpstr>
      <vt:lpstr>Линейни градиенти с няколко цвята</vt:lpstr>
      <vt:lpstr>Линейни градиенти с прозрачност</vt:lpstr>
      <vt:lpstr>Повтарящ се линеен градиент</vt:lpstr>
      <vt:lpstr>Радиални градиенти</vt:lpstr>
      <vt:lpstr>Определяне на формата на радиален градиент</vt:lpstr>
      <vt:lpstr>Определяне на размера на радиален градиент </vt:lpstr>
      <vt:lpstr>Повтаряне на радиален градиент</vt:lpstr>
      <vt:lpstr>Трансформации</vt:lpstr>
      <vt:lpstr>2D трансформации</vt:lpstr>
      <vt:lpstr>2D трансформации</vt:lpstr>
      <vt:lpstr>2D трансформации</vt:lpstr>
      <vt:lpstr>Slide 32</vt:lpstr>
      <vt:lpstr>3D трансформации</vt:lpstr>
      <vt:lpstr>Slide 34</vt:lpstr>
      <vt:lpstr>Transitions (ефекти)</vt:lpstr>
      <vt:lpstr>Множество ефекти</vt:lpstr>
      <vt:lpstr>Множество ефекти</vt:lpstr>
      <vt:lpstr>Анимации</vt:lpstr>
      <vt:lpstr>Анимации</vt:lpstr>
      <vt:lpstr>Анимации</vt:lpstr>
      <vt:lpstr>Анимации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Eli</dc:creator>
  <cp:lastModifiedBy>Elena</cp:lastModifiedBy>
  <cp:revision>155</cp:revision>
  <dcterms:created xsi:type="dcterms:W3CDTF">2013-08-14T12:31:22Z</dcterms:created>
  <dcterms:modified xsi:type="dcterms:W3CDTF">2016-11-08T10:21:19Z</dcterms:modified>
</cp:coreProperties>
</file>